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ti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  <p:sldMasterId id="2147483827" r:id="rId2"/>
    <p:sldMasterId id="2147483842" r:id="rId3"/>
  </p:sldMasterIdLst>
  <p:notesMasterIdLst>
    <p:notesMasterId r:id="rId62"/>
  </p:notesMasterIdLst>
  <p:handoutMasterIdLst>
    <p:handoutMasterId r:id="rId63"/>
  </p:handoutMasterIdLst>
  <p:sldIdLst>
    <p:sldId id="307" r:id="rId4"/>
    <p:sldId id="533" r:id="rId5"/>
    <p:sldId id="836" r:id="rId6"/>
    <p:sldId id="917" r:id="rId7"/>
    <p:sldId id="852" r:id="rId8"/>
    <p:sldId id="923" r:id="rId9"/>
    <p:sldId id="856" r:id="rId10"/>
    <p:sldId id="921" r:id="rId11"/>
    <p:sldId id="922" r:id="rId12"/>
    <p:sldId id="925" r:id="rId13"/>
    <p:sldId id="926" r:id="rId14"/>
    <p:sldId id="927" r:id="rId15"/>
    <p:sldId id="924" r:id="rId16"/>
    <p:sldId id="909" r:id="rId17"/>
    <p:sldId id="949" r:id="rId18"/>
    <p:sldId id="929" r:id="rId19"/>
    <p:sldId id="930" r:id="rId20"/>
    <p:sldId id="865" r:id="rId21"/>
    <p:sldId id="864" r:id="rId22"/>
    <p:sldId id="872" r:id="rId23"/>
    <p:sldId id="913" r:id="rId24"/>
    <p:sldId id="877" r:id="rId25"/>
    <p:sldId id="878" r:id="rId26"/>
    <p:sldId id="635" r:id="rId27"/>
    <p:sldId id="636" r:id="rId28"/>
    <p:sldId id="786" r:id="rId29"/>
    <p:sldId id="879" r:id="rId30"/>
    <p:sldId id="928" r:id="rId31"/>
    <p:sldId id="912" r:id="rId32"/>
    <p:sldId id="788" r:id="rId33"/>
    <p:sldId id="789" r:id="rId34"/>
    <p:sldId id="881" r:id="rId35"/>
    <p:sldId id="657" r:id="rId36"/>
    <p:sldId id="919" r:id="rId37"/>
    <p:sldId id="816" r:id="rId38"/>
    <p:sldId id="817" r:id="rId39"/>
    <p:sldId id="818" r:id="rId40"/>
    <p:sldId id="885" r:id="rId41"/>
    <p:sldId id="887" r:id="rId42"/>
    <p:sldId id="914" r:id="rId43"/>
    <p:sldId id="825" r:id="rId44"/>
    <p:sldId id="826" r:id="rId45"/>
    <p:sldId id="510" r:id="rId46"/>
    <p:sldId id="931" r:id="rId47"/>
    <p:sldId id="932" r:id="rId48"/>
    <p:sldId id="935" r:id="rId49"/>
    <p:sldId id="936" r:id="rId50"/>
    <p:sldId id="938" r:id="rId51"/>
    <p:sldId id="939" r:id="rId52"/>
    <p:sldId id="941" r:id="rId53"/>
    <p:sldId id="942" r:id="rId54"/>
    <p:sldId id="943" r:id="rId55"/>
    <p:sldId id="944" r:id="rId56"/>
    <p:sldId id="946" r:id="rId57"/>
    <p:sldId id="947" r:id="rId58"/>
    <p:sldId id="945" r:id="rId59"/>
    <p:sldId id="948" r:id="rId60"/>
    <p:sldId id="937" r:id="rId61"/>
  </p:sldIdLst>
  <p:sldSz cx="12190413" cy="6859588"/>
  <p:notesSz cx="6858000" cy="9144000"/>
  <p:defaultTextStyle>
    <a:defPPr>
      <a:defRPr lang="zh-CN"/>
    </a:defPPr>
    <a:lvl1pPr marL="0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2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4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75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67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59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50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41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33" algn="l" defTabSz="121898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4" autoAdjust="0"/>
    <p:restoredTop sz="92254" autoAdjust="0"/>
  </p:normalViewPr>
  <p:slideViewPr>
    <p:cSldViewPr>
      <p:cViewPr>
        <p:scale>
          <a:sx n="75" d="100"/>
          <a:sy n="75" d="100"/>
        </p:scale>
        <p:origin x="-588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63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609492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218984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828475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437967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3047459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656950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266441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875933" algn="l" defTabSz="121898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19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75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33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61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42" tIns="45671" rIns="91342" bIns="45671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2"/>
            <a:ext cx="5113300" cy="1552668"/>
          </a:xfrm>
          <a:prstGeom prst="rect">
            <a:avLst/>
          </a:prstGeom>
        </p:spPr>
        <p:txBody>
          <a:bodyPr wrap="square" lIns="91376" tIns="45688" rIns="91376" bIns="45688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2"/>
            <a:ext cx="5471896" cy="1215276"/>
          </a:xfrm>
          <a:prstGeom prst="rect">
            <a:avLst/>
          </a:prstGeom>
        </p:spPr>
        <p:txBody>
          <a:bodyPr vert="horz" lIns="91379" tIns="45690" rIns="91379" bIns="456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6"/>
            <a:ext cx="3968431" cy="1215276"/>
          </a:xfrm>
          <a:prstGeom prst="rect">
            <a:avLst/>
          </a:prstGeom>
        </p:spPr>
        <p:txBody>
          <a:bodyPr vert="horz" lIns="91379" tIns="45690" rIns="91379" bIns="456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9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20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54" tIns="60926" rIns="121854" bIns="60926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40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21"/>
            <a:ext cx="10361851" cy="14703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 algn="ctr">
              <a:buNone/>
              <a:defRPr/>
            </a:lvl1pPr>
            <a:lvl2pPr marL="544181" indent="0" algn="ctr">
              <a:buNone/>
              <a:defRPr/>
            </a:lvl2pPr>
            <a:lvl3pPr marL="1088364" indent="0" algn="ctr">
              <a:buNone/>
              <a:defRPr/>
            </a:lvl3pPr>
            <a:lvl4pPr marL="1632544" indent="0" algn="ctr">
              <a:buNone/>
              <a:defRPr/>
            </a:lvl4pPr>
            <a:lvl5pPr marL="2176725" indent="0" algn="ctr">
              <a:buNone/>
              <a:defRPr/>
            </a:lvl5pPr>
            <a:lvl6pPr marL="2720904" indent="0" algn="ctr">
              <a:buNone/>
              <a:defRPr/>
            </a:lvl6pPr>
            <a:lvl7pPr marL="3265087" indent="0" algn="ctr">
              <a:buNone/>
              <a:defRPr/>
            </a:lvl7pPr>
            <a:lvl8pPr marL="3809268" indent="0" algn="ctr">
              <a:buNone/>
              <a:defRPr/>
            </a:lvl8pPr>
            <a:lvl9pPr marL="435345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4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6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0"/>
          </a:xfrm>
          <a:prstGeom prst="rect">
            <a:avLst/>
          </a:prstGeom>
        </p:spPr>
        <p:txBody>
          <a:bodyPr lIns="108810" tIns="54406" rIns="108810" bIns="54406"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9"/>
            <a:ext cx="10361851" cy="1500534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400"/>
            </a:lvl1pPr>
            <a:lvl2pPr marL="544181" indent="0">
              <a:buNone/>
              <a:defRPr sz="2100"/>
            </a:lvl2pPr>
            <a:lvl3pPr marL="1088364" indent="0">
              <a:buNone/>
              <a:defRPr sz="1900"/>
            </a:lvl3pPr>
            <a:lvl4pPr marL="1632544" indent="0">
              <a:buNone/>
              <a:defRPr sz="1700"/>
            </a:lvl4pPr>
            <a:lvl5pPr marL="2176725" indent="0">
              <a:buNone/>
              <a:defRPr sz="1700"/>
            </a:lvl5pPr>
            <a:lvl6pPr marL="2720904" indent="0">
              <a:buNone/>
              <a:defRPr sz="1700"/>
            </a:lvl6pPr>
            <a:lvl7pPr marL="3265087" indent="0">
              <a:buNone/>
              <a:defRPr sz="1700"/>
            </a:lvl7pPr>
            <a:lvl8pPr marL="3809268" indent="0">
              <a:buNone/>
              <a:defRPr sz="1700"/>
            </a:lvl8pPr>
            <a:lvl9pPr marL="4353450" indent="0">
              <a:buNone/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5699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08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900" b="1"/>
            </a:lvl1pPr>
            <a:lvl2pPr marL="544181" indent="0">
              <a:buNone/>
              <a:defRPr sz="2400" b="1"/>
            </a:lvl2pPr>
            <a:lvl3pPr marL="1088364" indent="0">
              <a:buNone/>
              <a:defRPr sz="2100" b="1"/>
            </a:lvl3pPr>
            <a:lvl4pPr marL="1632544" indent="0">
              <a:buNone/>
              <a:defRPr sz="1900" b="1"/>
            </a:lvl4pPr>
            <a:lvl5pPr marL="2176725" indent="0">
              <a:buNone/>
              <a:defRPr sz="1900" b="1"/>
            </a:lvl5pPr>
            <a:lvl6pPr marL="2720904" indent="0">
              <a:buNone/>
              <a:defRPr sz="1900" b="1"/>
            </a:lvl6pPr>
            <a:lvl7pPr marL="3265087" indent="0">
              <a:buNone/>
              <a:defRPr sz="1900" b="1"/>
            </a:lvl7pPr>
            <a:lvl8pPr marL="3809268" indent="0">
              <a:buNone/>
              <a:defRPr sz="1900" b="1"/>
            </a:lvl8pPr>
            <a:lvl9pPr marL="435345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81"/>
            <a:ext cx="5386216" cy="3952203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  <a:prstGeom prst="rect">
            <a:avLst/>
          </a:prstGeom>
        </p:spPr>
        <p:txBody>
          <a:bodyPr lIns="108810" tIns="54406" rIns="108810" bIns="54406" anchor="b"/>
          <a:lstStyle>
            <a:lvl1pPr marL="0" indent="0">
              <a:buNone/>
              <a:defRPr sz="2900" b="1"/>
            </a:lvl1pPr>
            <a:lvl2pPr marL="544181" indent="0">
              <a:buNone/>
              <a:defRPr sz="2400" b="1"/>
            </a:lvl2pPr>
            <a:lvl3pPr marL="1088364" indent="0">
              <a:buNone/>
              <a:defRPr sz="2100" b="1"/>
            </a:lvl3pPr>
            <a:lvl4pPr marL="1632544" indent="0">
              <a:buNone/>
              <a:defRPr sz="1900" b="1"/>
            </a:lvl4pPr>
            <a:lvl5pPr marL="2176725" indent="0">
              <a:buNone/>
              <a:defRPr sz="1900" b="1"/>
            </a:lvl5pPr>
            <a:lvl6pPr marL="2720904" indent="0">
              <a:buNone/>
              <a:defRPr sz="1900" b="1"/>
            </a:lvl6pPr>
            <a:lvl7pPr marL="3265087" indent="0">
              <a:buNone/>
              <a:defRPr sz="1900" b="1"/>
            </a:lvl7pPr>
            <a:lvl8pPr marL="3809268" indent="0">
              <a:buNone/>
              <a:defRPr sz="1900" b="1"/>
            </a:lvl8pPr>
            <a:lvl9pPr marL="435345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81"/>
            <a:ext cx="5388332" cy="3952203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06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031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  <a:prstGeom prst="rect">
            <a:avLst/>
          </a:prstGeom>
        </p:spPr>
        <p:txBody>
          <a:bodyPr lIns="108810" tIns="54406" rIns="108810" bIns="54406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8"/>
          </a:xfrm>
          <a:prstGeom prst="rect">
            <a:avLst/>
          </a:prstGeom>
        </p:spPr>
        <p:txBody>
          <a:bodyPr lIns="108810" tIns="54406" rIns="108810" bIns="54406"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5"/>
            <a:ext cx="4010562" cy="4692149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1700"/>
            </a:lvl1pPr>
            <a:lvl2pPr marL="544181" indent="0">
              <a:buNone/>
              <a:defRPr sz="1400"/>
            </a:lvl2pPr>
            <a:lvl3pPr marL="1088364" indent="0">
              <a:buNone/>
              <a:defRPr sz="1200"/>
            </a:lvl3pPr>
            <a:lvl4pPr marL="1632544" indent="0">
              <a:buNone/>
              <a:defRPr sz="1100"/>
            </a:lvl4pPr>
            <a:lvl5pPr marL="2176725" indent="0">
              <a:buNone/>
              <a:defRPr sz="1100"/>
            </a:lvl5pPr>
            <a:lvl6pPr marL="2720904" indent="0">
              <a:buNone/>
              <a:defRPr sz="1100"/>
            </a:lvl6pPr>
            <a:lvl7pPr marL="3265087" indent="0">
              <a:buNone/>
              <a:defRPr sz="1100"/>
            </a:lvl7pPr>
            <a:lvl8pPr marL="3809268" indent="0">
              <a:buNone/>
              <a:defRPr sz="1100"/>
            </a:lvl8pPr>
            <a:lvl9pPr marL="43534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9667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69"/>
          </a:xfrm>
          <a:prstGeom prst="rect">
            <a:avLst/>
          </a:prstGeom>
        </p:spPr>
        <p:txBody>
          <a:bodyPr lIns="108810" tIns="54406" rIns="108810" bIns="54406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9"/>
            <a:ext cx="7314248" cy="4115753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3800"/>
            </a:lvl1pPr>
            <a:lvl2pPr marL="544181" indent="0">
              <a:buNone/>
              <a:defRPr sz="3300"/>
            </a:lvl2pPr>
            <a:lvl3pPr marL="1088364" indent="0">
              <a:buNone/>
              <a:defRPr sz="2900"/>
            </a:lvl3pPr>
            <a:lvl4pPr marL="1632544" indent="0">
              <a:buNone/>
              <a:defRPr sz="2400"/>
            </a:lvl4pPr>
            <a:lvl5pPr marL="2176725" indent="0">
              <a:buNone/>
              <a:defRPr sz="2400"/>
            </a:lvl5pPr>
            <a:lvl6pPr marL="2720904" indent="0">
              <a:buNone/>
              <a:defRPr sz="2400"/>
            </a:lvl6pPr>
            <a:lvl7pPr marL="3265087" indent="0">
              <a:buNone/>
              <a:defRPr sz="2400"/>
            </a:lvl7pPr>
            <a:lvl8pPr marL="3809268" indent="0">
              <a:buNone/>
              <a:defRPr sz="2400"/>
            </a:lvl8pPr>
            <a:lvl9pPr marL="4353450" indent="0">
              <a:buNone/>
              <a:defRPr sz="2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  <a:prstGeom prst="rect">
            <a:avLst/>
          </a:prstGeom>
        </p:spPr>
        <p:txBody>
          <a:bodyPr lIns="108810" tIns="54406" rIns="108810" bIns="54406"/>
          <a:lstStyle>
            <a:lvl1pPr marL="0" indent="0">
              <a:buNone/>
              <a:defRPr sz="1700"/>
            </a:lvl1pPr>
            <a:lvl2pPr marL="544181" indent="0">
              <a:buNone/>
              <a:defRPr sz="1400"/>
            </a:lvl2pPr>
            <a:lvl3pPr marL="1088364" indent="0">
              <a:buNone/>
              <a:defRPr sz="1200"/>
            </a:lvl3pPr>
            <a:lvl4pPr marL="1632544" indent="0">
              <a:buNone/>
              <a:defRPr sz="1100"/>
            </a:lvl4pPr>
            <a:lvl5pPr marL="2176725" indent="0">
              <a:buNone/>
              <a:defRPr sz="1100"/>
            </a:lvl5pPr>
            <a:lvl6pPr marL="2720904" indent="0">
              <a:buNone/>
              <a:defRPr sz="1100"/>
            </a:lvl6pPr>
            <a:lvl7pPr marL="3265087" indent="0">
              <a:buNone/>
              <a:defRPr sz="1100"/>
            </a:lvl7pPr>
            <a:lvl8pPr marL="3809268" indent="0">
              <a:buNone/>
              <a:defRPr sz="1100"/>
            </a:lvl8pPr>
            <a:lvl9pPr marL="435345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4733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86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  <a:prstGeom prst="rect">
            <a:avLst/>
          </a:prstGeom>
        </p:spPr>
        <p:txBody>
          <a:bodyPr vert="eaVert"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59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521" y="274702"/>
            <a:ext cx="10971372" cy="5852880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71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12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10" tIns="54406" rIns="108810" bIns="5440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10" tIns="54406" rIns="108810" bIns="5440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194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83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11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  <a:prstGeom prst="rect">
            <a:avLst/>
          </a:prstGeom>
        </p:spPr>
        <p:txBody>
          <a:bodyPr lIns="108850" tIns="54425" rIns="108850" bIns="54425"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400"/>
            </a:lvl1pPr>
            <a:lvl2pPr marL="544251" indent="0">
              <a:buNone/>
              <a:defRPr sz="2100"/>
            </a:lvl2pPr>
            <a:lvl3pPr marL="1088502" indent="0">
              <a:buNone/>
              <a:defRPr sz="1900"/>
            </a:lvl3pPr>
            <a:lvl4pPr marL="1632753" indent="0">
              <a:buNone/>
              <a:defRPr sz="1700"/>
            </a:lvl4pPr>
            <a:lvl5pPr marL="2177004" indent="0">
              <a:buNone/>
              <a:defRPr sz="1700"/>
            </a:lvl5pPr>
            <a:lvl6pPr marL="2721254" indent="0">
              <a:buNone/>
              <a:defRPr sz="1700"/>
            </a:lvl6pPr>
            <a:lvl7pPr marL="3265505" indent="0">
              <a:buNone/>
              <a:defRPr sz="1700"/>
            </a:lvl7pPr>
            <a:lvl8pPr marL="3809756" indent="0">
              <a:buNone/>
              <a:defRPr sz="1700"/>
            </a:lvl8pPr>
            <a:lvl9pPr marL="4354007" indent="0">
              <a:buNone/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9450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69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  <a:prstGeom prst="rect">
            <a:avLst/>
          </a:prstGeom>
        </p:spPr>
        <p:txBody>
          <a:bodyPr lIns="108850" tIns="54425" rIns="108850" bIns="54425"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68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2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403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  <a:prstGeom prst="rect">
            <a:avLst/>
          </a:prstGeom>
        </p:spPr>
        <p:txBody>
          <a:bodyPr lIns="108850" tIns="54425" rIns="108850" bIns="54425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  <a:prstGeom prst="rect">
            <a:avLst/>
          </a:prstGeom>
        </p:spPr>
        <p:txBody>
          <a:bodyPr lIns="108850" tIns="54425" rIns="108850" bIns="54425"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422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  <a:prstGeom prst="rect">
            <a:avLst/>
          </a:prstGeom>
        </p:spPr>
        <p:txBody>
          <a:bodyPr lIns="108850" tIns="54425" rIns="108850" bIns="54425"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141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145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276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521" y="274702"/>
            <a:ext cx="10971372" cy="5852880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427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39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6793" y="1600571"/>
            <a:ext cx="5384099" cy="2186494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6793" y="3939500"/>
            <a:ext cx="5384099" cy="21880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3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4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379" name="Picture 3" descr="\\莫成程\e\一轮幻灯片用人教\6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 b="17828"/>
          <a:stretch/>
        </p:blipFill>
        <p:spPr bwMode="auto">
          <a:xfrm>
            <a:off x="-30725" y="-23772"/>
            <a:ext cx="12260747" cy="68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4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88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50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88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考纲要求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743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558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8" y="36709"/>
            <a:ext cx="1826072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67"/>
            <a:ext cx="648072" cy="830962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57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6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13" r:id="rId14"/>
    <p:sldLayoutId id="2147483817" r:id="rId15"/>
    <p:sldLayoutId id="2147483815" r:id="rId16"/>
    <p:sldLayoutId id="2147483816" r:id="rId17"/>
  </p:sldLayoutIdLst>
  <p:timing>
    <p:tnLst>
      <p:par>
        <p:cTn id="1" dur="indefinite" restart="never" nodeType="tmRoot"/>
      </p:par>
    </p:tnLst>
  </p:timing>
  <p:txStyles>
    <p:titleStyle>
      <a:lvl1pPr algn="ctr" defTabSz="1218984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4" indent="-380933" algn="l" defTabSz="121898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0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19" indent="-304746" algn="l" defTabSz="121898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10" indent="-304746" algn="l" defTabSz="121898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03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95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86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78" indent="-304746" algn="l" defTabSz="121898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2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4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5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67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59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0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1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33" algn="l" defTabSz="12189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544181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08836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63254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176725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408136" indent="-40813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v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296" indent="-3401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"/>
        <a:defRPr sz="3300">
          <a:solidFill>
            <a:schemeClr val="tx1"/>
          </a:solidFill>
          <a:latin typeface="+mn-lt"/>
          <a:ea typeface="+mn-ea"/>
        </a:defRPr>
      </a:lvl2pPr>
      <a:lvl3pPr marL="1360453" indent="-27209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900">
          <a:solidFill>
            <a:schemeClr val="tx1"/>
          </a:solidFill>
          <a:latin typeface="+mn-lt"/>
          <a:ea typeface="+mn-ea"/>
        </a:defRPr>
      </a:lvl3pPr>
      <a:lvl4pPr marL="1904635" indent="-27209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"/>
        <a:defRPr sz="2400">
          <a:solidFill>
            <a:schemeClr val="tx1"/>
          </a:solidFill>
          <a:latin typeface="+mn-lt"/>
          <a:ea typeface="+mn-ea"/>
        </a:defRPr>
      </a:lvl4pPr>
      <a:lvl5pPr marL="2448815" indent="-27209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5pPr>
      <a:lvl6pPr marL="2992997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6pPr>
      <a:lvl7pPr marL="3537178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7pPr>
      <a:lvl8pPr marL="4081360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8pPr>
      <a:lvl9pPr marL="4625540" indent="-272091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81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6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4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25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04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87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68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450" algn="l" defTabSz="108836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4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544251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088502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632753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177004" algn="ctr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408188" indent="-4081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v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"/>
        <a:defRPr sz="3300">
          <a:solidFill>
            <a:schemeClr val="tx1"/>
          </a:solidFill>
          <a:latin typeface="+mn-lt"/>
          <a:ea typeface="+mn-ea"/>
        </a:defRPr>
      </a:lvl2pPr>
      <a:lvl3pPr marL="1360627" indent="-2721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900">
          <a:solidFill>
            <a:schemeClr val="tx1"/>
          </a:solidFill>
          <a:latin typeface="+mn-lt"/>
          <a:ea typeface="+mn-ea"/>
        </a:defRPr>
      </a:lvl3pPr>
      <a:lvl4pPr marL="1904878" indent="-272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"/>
        <a:defRPr sz="2400">
          <a:solidFill>
            <a:schemeClr val="tx1"/>
          </a:solidFill>
          <a:latin typeface="+mn-lt"/>
          <a:ea typeface="+mn-ea"/>
        </a:defRPr>
      </a:lvl4pPr>
      <a:lvl5pPr marL="2449129" indent="-2721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5pPr>
      <a:lvl6pPr marL="2993380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6pPr>
      <a:lvl7pPr marL="3537631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7pPr>
      <a:lvl8pPr marL="4081882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8pPr>
      <a:lvl9pPr marL="4626132" indent="-272125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3.bin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.docx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33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32.xml"/><Relationship Id="rId7" Type="http://schemas.openxmlformats.org/officeDocument/2006/relationships/slide" Target="slide2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23.xml"/><Relationship Id="rId5" Type="http://schemas.openxmlformats.org/officeDocument/2006/relationships/slide" Target="slide22.xml"/><Relationship Id="rId4" Type="http://schemas.openxmlformats.org/officeDocument/2006/relationships/slide" Target="slide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slide" Target="slide26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oleObject" Target="../embeddings/oleObject5.bin"/><Relationship Id="rId7" Type="http://schemas.openxmlformats.org/officeDocument/2006/relationships/slide" Target="slide32.xml"/><Relationship Id="rId12" Type="http://schemas.openxmlformats.org/officeDocument/2006/relationships/slide" Target="slide2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png"/><Relationship Id="rId11" Type="http://schemas.openxmlformats.org/officeDocument/2006/relationships/slide" Target="slide24.xml"/><Relationship Id="rId5" Type="http://schemas.openxmlformats.org/officeDocument/2006/relationships/image" Target="../media/image28.emf"/><Relationship Id="rId10" Type="http://schemas.openxmlformats.org/officeDocument/2006/relationships/slide" Target="slide23.xml"/><Relationship Id="rId4" Type="http://schemas.openxmlformats.org/officeDocument/2006/relationships/package" Target="../embeddings/Microsoft_Word_Document3.docx"/><Relationship Id="rId9" Type="http://schemas.openxmlformats.org/officeDocument/2006/relationships/slide" Target="slide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slide" Target="slide24.xml"/><Relationship Id="rId3" Type="http://schemas.openxmlformats.org/officeDocument/2006/relationships/oleObject" Target="../embeddings/oleObject6.bin"/><Relationship Id="rId7" Type="http://schemas.openxmlformats.org/officeDocument/2006/relationships/package" Target="../embeddings/Microsoft_Word_Document5.docx"/><Relationship Id="rId12" Type="http://schemas.openxmlformats.org/officeDocument/2006/relationships/slide" Target="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slide" Target="slide22.xml"/><Relationship Id="rId5" Type="http://schemas.openxmlformats.org/officeDocument/2006/relationships/image" Target="../media/image30.emf"/><Relationship Id="rId10" Type="http://schemas.openxmlformats.org/officeDocument/2006/relationships/slide" Target="slide34.xml"/><Relationship Id="rId4" Type="http://schemas.openxmlformats.org/officeDocument/2006/relationships/package" Target="../embeddings/Microsoft_Word_Document4.docx"/><Relationship Id="rId9" Type="http://schemas.openxmlformats.org/officeDocument/2006/relationships/slide" Target="slide32.xml"/><Relationship Id="rId1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6.docx"/><Relationship Id="rId9" Type="http://schemas.openxmlformats.org/officeDocument/2006/relationships/package" Target="../embeddings/Microsoft_Word_Document8.docx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package" Target="../embeddings/Microsoft_Word_Document12.docx"/><Relationship Id="rId18" Type="http://schemas.openxmlformats.org/officeDocument/2006/relationships/slide" Target="slide38.xml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Document10.docx"/><Relationship Id="rId12" Type="http://schemas.openxmlformats.org/officeDocument/2006/relationships/oleObject" Target="../embeddings/oleObject14.bin"/><Relationship Id="rId17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6.xml"/><Relationship Id="rId20" Type="http://schemas.openxmlformats.org/officeDocument/2006/relationships/slide" Target="slide4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5.emf"/><Relationship Id="rId5" Type="http://schemas.openxmlformats.org/officeDocument/2006/relationships/image" Target="../media/image33.emf"/><Relationship Id="rId15" Type="http://schemas.openxmlformats.org/officeDocument/2006/relationships/slide" Target="slide34.xml"/><Relationship Id="rId10" Type="http://schemas.openxmlformats.org/officeDocument/2006/relationships/package" Target="../embeddings/Microsoft_Word_Document11.docx"/><Relationship Id="rId19" Type="http://schemas.openxmlformats.org/officeDocument/2006/relationships/slide" Target="slide39.xml"/><Relationship Id="rId4" Type="http://schemas.openxmlformats.org/officeDocument/2006/relationships/package" Target="../embeddings/Microsoft_Word_Document9.docx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8.tif"/><Relationship Id="rId7" Type="http://schemas.openxmlformats.org/officeDocument/2006/relationships/slide" Target="slide51.xm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54.xml"/><Relationship Id="rId5" Type="http://schemas.openxmlformats.org/officeDocument/2006/relationships/slide" Target="slide34.xml"/><Relationship Id="rId10" Type="http://schemas.openxmlformats.org/officeDocument/2006/relationships/slide" Target="slide41.xml"/><Relationship Id="rId4" Type="http://schemas.openxmlformats.org/officeDocument/2006/relationships/image" Target="../media/image39.tif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34.xml"/><Relationship Id="rId7" Type="http://schemas.openxmlformats.org/officeDocument/2006/relationships/slide" Target="slide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51.xml"/><Relationship Id="rId10" Type="http://schemas.openxmlformats.org/officeDocument/2006/relationships/slide" Target="slide42.xml"/><Relationship Id="rId4" Type="http://schemas.openxmlformats.org/officeDocument/2006/relationships/slide" Target="slide36.xml"/><Relationship Id="rId9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6.xml"/><Relationship Id="rId7" Type="http://schemas.openxmlformats.org/officeDocument/2006/relationships/slide" Target="slide4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4" Type="http://schemas.openxmlformats.org/officeDocument/2006/relationships/slide" Target="slide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http://www.macmillan.com.hk/science/3.3_interactive/picture/ch5ana1a.jpg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8.xml"/><Relationship Id="rId5" Type="http://schemas.openxmlformats.org/officeDocument/2006/relationships/image" Target="http://www.macmillan.com.hk/science/3.3_interactive/picture/ch5ana1c.jpg" TargetMode="Externa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15.bin"/><Relationship Id="rId4" Type="http://schemas.openxmlformats.org/officeDocument/2006/relationships/image" Target="http://huaxue.fsjy.net/&#22270;&#29255;/yiqi018.GI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09531" y="4501203"/>
            <a:ext cx="5346267" cy="63090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2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物质的分离和提纯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2" y="4082531"/>
            <a:ext cx="936103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8" y="189436"/>
            <a:ext cx="11521280" cy="28481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萃取和分液：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适用条件：分离互不相溶的两种液体。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溶质在萃取剂中的溶解度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两种液体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溶质和萃取剂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分液时下层液体从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流出，上层液体从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倒出。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pic>
        <p:nvPicPr>
          <p:cNvPr id="230403" name="Picture 3" descr="\\李笑影\e\人教版化学\HX70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46" y="3465914"/>
            <a:ext cx="2387300" cy="302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712278" y="909515"/>
            <a:ext cx="55649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43478" y="924259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互不相溶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5132" y="1570287"/>
            <a:ext cx="130028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8611" y="2206349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下口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79385" y="2186494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上口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pic_2216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65" y="3141764"/>
            <a:ext cx="1887548" cy="325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pic_221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79" y="2997745"/>
            <a:ext cx="2448328" cy="359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pic_221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26" y="2997745"/>
            <a:ext cx="2434808" cy="358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-12773" y="4694075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加萃取剂</a:t>
            </a:r>
          </a:p>
        </p:txBody>
      </p:sp>
      <p:sp>
        <p:nvSpPr>
          <p:cNvPr id="2" name="右箭头 1"/>
          <p:cNvSpPr/>
          <p:nvPr/>
        </p:nvSpPr>
        <p:spPr>
          <a:xfrm>
            <a:off x="1595485" y="4869743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3210364" y="4863530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6167217" y="4797946"/>
            <a:ext cx="395267" cy="2616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630712" y="6146935"/>
            <a:ext cx="204408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振荡、放气</a:t>
            </a:r>
          </a:p>
        </p:txBody>
      </p:sp>
    </p:spTree>
    <p:extLst>
      <p:ext uri="{BB962C8B-B14F-4D97-AF65-F5344CB8AC3E}">
        <p14:creationId xmlns:p14="http://schemas.microsoft.com/office/powerpoint/2010/main" val="31270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0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/>
      <p:bldP spid="15" grpId="0"/>
      <p:bldP spid="2" grpId="0" animBg="1"/>
      <p:bldP spid="16" grpId="0" animBg="1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008" y="-48676"/>
            <a:ext cx="11999862" cy="111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2.(2014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年全国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Ⅰ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卷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乙酸异戊酯是组成蜜蜂信息素的成分之一，具有香蕉的香味，实验室制备乙酸异戊酯的反应、装置示意图和有关数据如下：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216026" y="3551159"/>
            <a:ext cx="11711831" cy="34638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4282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实验步骤：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在A中加入4.4 g的异戊醇、6.0 g的乙酸、数滴浓硫酸和2～3片碎瓷片。开始缓慢加热A，回流50min。反应液冷至室温后倒入分液漏斗中，分别用少量水、饱和碳酸氢钠溶液和水洗涤；分出的产物加入少量无水MgSO</a:t>
            </a:r>
            <a:r>
              <a:rPr lang="zh-CN" altLang="zh-CN" b="1" baseline="-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固体，静置片刻，过滤除去MgSO</a:t>
            </a:r>
            <a:r>
              <a:rPr lang="zh-CN" altLang="zh-CN" b="1" baseline="-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固体，进行蒸馏纯化，收集140～143 ℃馏分，得乙酸异戊酯3.9 g。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回答下列问题：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(1)仪器B的名称是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/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(2)在洗涤操作中，第一次水洗的主要目的是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第二次水洗的主要目的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54846" y="1053530"/>
            <a:ext cx="7056784" cy="2881756"/>
            <a:chOff x="2638822" y="1053530"/>
            <a:chExt cx="7056784" cy="2881756"/>
          </a:xfrm>
        </p:grpSpPr>
        <p:pic>
          <p:nvPicPr>
            <p:cNvPr id="231426" name="Picture 2" descr="http://img2.7wenta.com/upload/wti/20141125/1416893229464157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822" y="1053530"/>
              <a:ext cx="7056784" cy="288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759502" y="1053530"/>
              <a:ext cx="936104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9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6025" y="3091749"/>
            <a:ext cx="11711831" cy="34638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4282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实验步骤：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在A中加入4.4 g的异戊醇、6.0 g的乙酸、数滴浓硫酸和2～3片碎瓷片。开始缓慢加热A，回流50min。反应液冷至室温后倒入分液漏斗中，分别用少量水、饱和碳酸氢钠溶液和水洗涤；分出的产物加入少量无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水</a:t>
            </a:r>
            <a:r>
              <a:rPr lang="en-US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CaCl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，静置片刻，过滤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除去</a:t>
            </a:r>
            <a:r>
              <a:rPr lang="en-US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CaCl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固体，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蒸馏纯化，收集140～143 ℃馏分，得乙酸异戊酯3.9 g。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回答下列问题：</a:t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(1)仪器B的名称是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/>
            </a:r>
            <a:b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</a:b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(2)在洗涤操作中，第一次水洗的主要目的是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第二次水洗的主要目的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         </a:t>
            </a:r>
            <a:r>
              <a:rPr lang="zh-CN" altLang="zh-CN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0830" y="189434"/>
            <a:ext cx="7934926" cy="3240360"/>
            <a:chOff x="2638822" y="1053530"/>
            <a:chExt cx="7056784" cy="2881756"/>
          </a:xfrm>
        </p:grpSpPr>
        <p:pic>
          <p:nvPicPr>
            <p:cNvPr id="231426" name="Picture 2" descr="http://img2.7wenta.com/upload/wti/20141125/1416893229464157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822" y="1053530"/>
              <a:ext cx="7056784" cy="288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759502" y="1053530"/>
              <a:ext cx="936104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607376" y="4365898"/>
            <a:ext cx="39604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6023" y="4747372"/>
            <a:ext cx="16307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615488" y="4762974"/>
            <a:ext cx="302433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37160" y="5183386"/>
            <a:ext cx="22576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endCxn id="22" idx="4"/>
          </p:cNvCxnSpPr>
          <p:nvPr/>
        </p:nvCxnSpPr>
        <p:spPr>
          <a:xfrm rot="16200000" flipV="1">
            <a:off x="10673056" y="3255114"/>
            <a:ext cx="1357473" cy="57606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9983639" y="2061644"/>
            <a:ext cx="2170694" cy="802767"/>
            <a:chOff x="2915026" y="5471343"/>
            <a:chExt cx="3256040" cy="1054795"/>
          </a:xfrm>
        </p:grpSpPr>
        <p:sp>
          <p:nvSpPr>
            <p:cNvPr id="22" name="椭圆 21"/>
            <p:cNvSpPr/>
            <p:nvPr/>
          </p:nvSpPr>
          <p:spPr>
            <a:xfrm>
              <a:off x="2915026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104843" y="5660573"/>
              <a:ext cx="3066223" cy="707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萃取、分液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695606" y="4869956"/>
            <a:ext cx="1656184" cy="720080"/>
            <a:chOff x="3385840" y="5471343"/>
            <a:chExt cx="2769546" cy="1054795"/>
          </a:xfrm>
        </p:grpSpPr>
        <p:sp>
          <p:nvSpPr>
            <p:cNvPr id="25" name="椭圆 24"/>
            <p:cNvSpPr/>
            <p:nvPr/>
          </p:nvSpPr>
          <p:spPr>
            <a:xfrm>
              <a:off x="3385840" y="5471343"/>
              <a:ext cx="2769546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987915" y="5627696"/>
              <a:ext cx="1552611" cy="7889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过滤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98862" y="5138822"/>
            <a:ext cx="2160240" cy="669394"/>
            <a:chOff x="2915026" y="5471343"/>
            <a:chExt cx="3240360" cy="1054795"/>
          </a:xfrm>
        </p:grpSpPr>
        <p:sp>
          <p:nvSpPr>
            <p:cNvPr id="28" name="椭圆 27"/>
            <p:cNvSpPr/>
            <p:nvPr/>
          </p:nvSpPr>
          <p:spPr>
            <a:xfrm>
              <a:off x="2915026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239062" y="5608321"/>
              <a:ext cx="2662268" cy="848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蒸馏</a:t>
              </a:r>
              <a:r>
                <a:rPr lang="en-US" altLang="zh-CN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/</a:t>
              </a:r>
              <a:r>
                <a:rPr lang="zh-CN" altLang="en-US" sz="29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分馏</a:t>
              </a:r>
            </a:p>
          </p:txBody>
        </p:sp>
      </p:grpSp>
      <p:cxnSp>
        <p:nvCxnSpPr>
          <p:cNvPr id="30" name="曲线连接符 29"/>
          <p:cNvCxnSpPr/>
          <p:nvPr/>
        </p:nvCxnSpPr>
        <p:spPr>
          <a:xfrm>
            <a:off x="2350790" y="5260660"/>
            <a:ext cx="648072" cy="318697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/>
          <p:nvPr/>
        </p:nvCxnSpPr>
        <p:spPr>
          <a:xfrm rot="5400000">
            <a:off x="11310449" y="4841990"/>
            <a:ext cx="423989" cy="234761"/>
          </a:xfrm>
          <a:prstGeom prst="curvedConnector3">
            <a:avLst>
              <a:gd name="adj1" fmla="val 32027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310763" y="5551910"/>
            <a:ext cx="3262363" cy="46163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洗掉大部分硫酸和醋酸</a:t>
            </a:r>
          </a:p>
        </p:txBody>
      </p:sp>
      <p:sp>
        <p:nvSpPr>
          <p:cNvPr id="31" name="矩形 30"/>
          <p:cNvSpPr/>
          <p:nvPr/>
        </p:nvSpPr>
        <p:spPr>
          <a:xfrm>
            <a:off x="9623599" y="5590035"/>
            <a:ext cx="2646810" cy="46163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洗</a:t>
            </a:r>
            <a:r>
              <a:rPr lang="zh-CN" altLang="en-US" dirty="0" smtClean="0">
                <a:solidFill>
                  <a:srgbClr val="FF0000"/>
                </a:solidFill>
              </a:rPr>
              <a:t>出饱和碳酸氢钠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982" y="189434"/>
            <a:ext cx="2851994" cy="230829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改进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第一步水洗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改用饱和</a:t>
            </a:r>
            <a:r>
              <a:rPr lang="en-US" altLang="zh-CN" dirty="0" err="1" smtClean="0">
                <a:solidFill>
                  <a:srgbClr val="FF0000"/>
                </a:solidFill>
              </a:rPr>
              <a:t>NaCl</a:t>
            </a:r>
            <a:r>
              <a:rPr lang="zh-CN" altLang="en-US" dirty="0" smtClean="0">
                <a:solidFill>
                  <a:srgbClr val="FF0000"/>
                </a:solidFill>
              </a:rPr>
              <a:t>溶液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降低酯的溶解度，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减少产物损失。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89436"/>
            <a:ext cx="11665296" cy="28481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蒸馏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/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分馏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适用条件：分离沸点相差较大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(&gt;30</a:t>
            </a:r>
            <a:r>
              <a:rPr lang="en-US" altLang="zh-CN" sz="2900" kern="100" baseline="30000" dirty="0"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C)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的互溶液体混合物。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温度计的水银球放在蒸馏烧瓶的支管口处；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蒸馏烧瓶内要加沸石；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冷凝管水流方向应为</a:t>
            </a: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逆流</a:t>
            </a: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19142" y="1701604"/>
            <a:ext cx="6408712" cy="4948068"/>
            <a:chOff x="5519142" y="1701602"/>
            <a:chExt cx="6408712" cy="4948068"/>
          </a:xfrm>
        </p:grpSpPr>
        <p:pic>
          <p:nvPicPr>
            <p:cNvPr id="230402" name="Picture 2" descr="\\李笑影\e\人教版化学\HX708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142" y="1701602"/>
              <a:ext cx="6408712" cy="4948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6383238" y="4509914"/>
              <a:ext cx="792088" cy="360040"/>
              <a:chOff x="6383238" y="4509914"/>
              <a:chExt cx="792088" cy="36004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6383238" y="4509914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99262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959302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743278" y="4581922"/>
                <a:ext cx="216024" cy="28803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" name="椭圆 7"/>
          <p:cNvSpPr/>
          <p:nvPr/>
        </p:nvSpPr>
        <p:spPr>
          <a:xfrm>
            <a:off x="6311233" y="2709714"/>
            <a:ext cx="936103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975528" y="3861842"/>
            <a:ext cx="936103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830469" y="2349674"/>
            <a:ext cx="1361081" cy="1153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311233" y="4293890"/>
            <a:ext cx="936103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299561" y="2997748"/>
            <a:ext cx="262829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直形冷凝管</a:t>
            </a:r>
          </a:p>
        </p:txBody>
      </p:sp>
    </p:spTree>
    <p:extLst>
      <p:ext uri="{BB962C8B-B14F-4D97-AF65-F5344CB8AC3E}">
        <p14:creationId xmlns:p14="http://schemas.microsoft.com/office/powerpoint/2010/main" val="8596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\\李笑影\e\人教版化学\HX71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7" y="45418"/>
            <a:ext cx="2196723" cy="326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7716" y="1125539"/>
            <a:ext cx="9190806" cy="477819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升华：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适用条件：除去不挥发性杂质或分离不同挥发程度的固体混合物。说明：利用物质升华的性质进行分离，属于物理变化。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endParaRPr lang="en-US" altLang="zh-CN" sz="2900" kern="100" dirty="0"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洗气：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适用条件：除去气体中的杂质气体。说明：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进气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出气。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pic>
        <p:nvPicPr>
          <p:cNvPr id="231427" name="Picture 3" descr="\\李笑影\e\人教版化学\HX7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45" y="3624753"/>
            <a:ext cx="1476996" cy="234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494623" y="3788407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长管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1495" y="4416160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短管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2461912"/>
            <a:ext cx="11821120" cy="12002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）“除杂”时，先加入适量石灰乳过滤除去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，再通入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并用少量氨水调节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，“废渣”的主要成分为 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</a:t>
            </a:r>
            <a:r>
              <a:rPr lang="zh-CN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41496" y="3285780"/>
            <a:ext cx="6912768" cy="3831449"/>
            <a:chOff x="-169490" y="3645818"/>
            <a:chExt cx="5904656" cy="336600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9965343"/>
                </p:ext>
              </p:extLst>
            </p:nvPr>
          </p:nvGraphicFramePr>
          <p:xfrm>
            <a:off x="-169490" y="3645818"/>
            <a:ext cx="4799062" cy="3366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81" r:id="rId3" imgW="4389120" imgH="3073603" progId="Origin50.Graph">
                    <p:embed/>
                  </p:oleObj>
                </mc:Choice>
                <mc:Fallback>
                  <p:oleObj r:id="rId3" imgW="4389120" imgH="3073603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9490" y="3645818"/>
                          <a:ext cx="4799062" cy="33660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776031" y="4149874"/>
              <a:ext cx="1959135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747970" y="4711424"/>
              <a:ext cx="1743111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747971" y="5244508"/>
              <a:ext cx="103665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47971" y="5763078"/>
              <a:ext cx="158417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" t="6076" r="1774" b="4513"/>
          <a:stretch/>
        </p:blipFill>
        <p:spPr>
          <a:xfrm>
            <a:off x="694607" y="32654"/>
            <a:ext cx="10858765" cy="24783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21686" y="4581922"/>
            <a:ext cx="6650185" cy="175429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）在“滤液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中加入盐酸的目的是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860792" y="2978583"/>
            <a:ext cx="166897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Mg(OH)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28909" y="2978583"/>
            <a:ext cx="132112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0268" y="4520735"/>
            <a:ext cx="1609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NaHCO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28908" y="5662043"/>
            <a:ext cx="101174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NaCl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18278" y="5159375"/>
            <a:ext cx="2091477" cy="83096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将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1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7718" y="111164"/>
            <a:ext cx="11138090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</a:t>
            </a:r>
            <a:r>
              <a:rPr lang="zh-CN" altLang="en-US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渗析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适用条件：除去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胶体当中的离子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。说明：利用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胶体粒子无法通过半透膜来实现分离，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属于物理变化。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（一般用于胶体的纯化）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3376004"/>
            <a:ext cx="3991532" cy="293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34576" r="37527" b="19546"/>
          <a:stretch/>
        </p:blipFill>
        <p:spPr>
          <a:xfrm>
            <a:off x="2" y="2961186"/>
            <a:ext cx="3499511" cy="24482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8" y="2719929"/>
            <a:ext cx="2448272" cy="3319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6694" y="1917625"/>
            <a:ext cx="718010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除去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Fe(OH)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胶体中的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8036" y="2787707"/>
            <a:ext cx="3978906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除去淀粉中的 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NaCl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623" y="6075136"/>
            <a:ext cx="7188118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经常更换蒸馏水，可以加快渗析速度。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8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7718" y="111164"/>
            <a:ext cx="11138090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</a:t>
            </a:r>
            <a:r>
              <a:rPr lang="zh-CN" altLang="en-US" sz="29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渗析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适用条件：除去</a:t>
            </a:r>
            <a:r>
              <a:rPr lang="zh-CN" altLang="en-US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胶体当中的离子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。说明：利用</a:t>
            </a:r>
            <a:r>
              <a:rPr lang="zh-CN" altLang="en-US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胶体粒子无法通过半透膜来实现分离，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属于物理变化。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（一般用于胶体的纯化）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60313"/>
            <a:ext cx="5000824" cy="5137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7074" y="1701602"/>
            <a:ext cx="5126656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肾功能衰竭患者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血液透析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51500" y="2519527"/>
            <a:ext cx="6620370" cy="399721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900" dirty="0"/>
              <a:t>       通过将体内血液引流至体外，经一个由无数根空心纤维组成的透析器中，血液与含机体浓度相似的电解质溶液</a:t>
            </a:r>
            <a:r>
              <a:rPr lang="zh-CN" altLang="en-US" sz="2900" dirty="0">
                <a:solidFill>
                  <a:srgbClr val="FF0000"/>
                </a:solidFill>
              </a:rPr>
              <a:t>在半透膜内外</a:t>
            </a:r>
            <a:r>
              <a:rPr lang="zh-CN" altLang="en-US" sz="2900" dirty="0"/>
              <a:t>，通过弥散</a:t>
            </a:r>
            <a:r>
              <a:rPr lang="en-US" altLang="zh-CN" sz="2900" dirty="0"/>
              <a:t>/</a:t>
            </a:r>
            <a:r>
              <a:rPr lang="zh-CN" altLang="en-US" sz="2900" dirty="0"/>
              <a:t>对流进行物质交换，</a:t>
            </a:r>
            <a:r>
              <a:rPr lang="zh-CN" altLang="en-US" sz="2900" dirty="0">
                <a:solidFill>
                  <a:srgbClr val="FF0000"/>
                </a:solidFill>
              </a:rPr>
              <a:t>清除体内的代谢废物、维持电解质和酸碱平衡；同时清除体内过多的水分，并将经过净化的血液</a:t>
            </a:r>
            <a:r>
              <a:rPr lang="zh-CN" altLang="en-US" sz="2900" dirty="0"/>
              <a:t>回输的整个过程。</a:t>
            </a:r>
          </a:p>
        </p:txBody>
      </p:sp>
      <p:sp>
        <p:nvSpPr>
          <p:cNvPr id="5" name="椭圆 4"/>
          <p:cNvSpPr/>
          <p:nvPr/>
        </p:nvSpPr>
        <p:spPr>
          <a:xfrm>
            <a:off x="4222998" y="3213770"/>
            <a:ext cx="1156494" cy="887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0115" y="4960887"/>
            <a:ext cx="2244457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血液是胶体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0550" y="-10189"/>
            <a:ext cx="11275397" cy="79245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依据化学性质选择分离、提纯的方法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02512"/>
              </p:ext>
            </p:extLst>
          </p:nvPr>
        </p:nvGraphicFramePr>
        <p:xfrm>
          <a:off x="622596" y="802491"/>
          <a:ext cx="11017226" cy="5795655"/>
        </p:xfrm>
        <a:graphic>
          <a:graphicData uri="http://schemas.openxmlformats.org/drawingml/2006/table">
            <a:tbl>
              <a:tblPr/>
              <a:tblGrid>
                <a:gridCol w="1923090"/>
                <a:gridCol w="3117471"/>
                <a:gridCol w="5976665"/>
              </a:tblGrid>
              <a:tr h="673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方法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杂质成分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alt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alt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将杂质离子转化为沉淀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                      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气化法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将杂质离子转化为气体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09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杂转纯法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将杂质转化为需要提纯的物质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杂质中含不同价态的相同元素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用氧化剂或还原剂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、同一种酸的正盐与酸式盐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用酸、酸酐或碱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815475"/>
              </p:ext>
            </p:extLst>
          </p:nvPr>
        </p:nvGraphicFramePr>
        <p:xfrm>
          <a:off x="5951188" y="1718003"/>
          <a:ext cx="49879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48" name="文档" r:id="rId4" imgW="4993036" imgH="1190616" progId="Word.Document.12">
                  <p:embed/>
                </p:oleObj>
              </mc:Choice>
              <mc:Fallback>
                <p:oleObj name="文档" r:id="rId4" imgW="4993036" imgH="11906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1188" y="1718003"/>
                        <a:ext cx="49879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543471"/>
              </p:ext>
            </p:extLst>
          </p:nvPr>
        </p:nvGraphicFramePr>
        <p:xfrm>
          <a:off x="5828248" y="2935553"/>
          <a:ext cx="493077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49" name="文档" r:id="rId7" imgW="4993036" imgH="1192419" progId="Word.Document.12">
                  <p:embed/>
                </p:oleObj>
              </mc:Choice>
              <mc:Fallback>
                <p:oleObj name="文档" r:id="rId7" imgW="4993036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28248" y="2935553"/>
                        <a:ext cx="493077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6455244" y="3408095"/>
            <a:ext cx="1008111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488758" y="3570113"/>
            <a:ext cx="648072" cy="32403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57167" y="3302179"/>
            <a:ext cx="4192105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NaOH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溶液，同时加热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7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38733"/>
              </p:ext>
            </p:extLst>
          </p:nvPr>
        </p:nvGraphicFramePr>
        <p:xfrm>
          <a:off x="276691" y="549474"/>
          <a:ext cx="11665296" cy="6016944"/>
        </p:xfrm>
        <a:graphic>
          <a:graphicData uri="http://schemas.openxmlformats.org/drawingml/2006/table">
            <a:tbl>
              <a:tblPr/>
              <a:tblGrid>
                <a:gridCol w="2009937"/>
                <a:gridCol w="3821292"/>
                <a:gridCol w="5834067"/>
              </a:tblGrid>
              <a:tr h="19206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用氧化剂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还原剂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除去具有还原性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的杂质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如用酸性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，用热的铜粉除去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热分解法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加热使不稳定的物质分解除去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如除去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酸碱溶解法</a:t>
                      </a:r>
                      <a:endParaRPr lang="zh-CN" sz="2800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利用物质与酸或碱溶液混合后的差异进行分离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如用过量的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溶液可除去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88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电解法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利用电解原理除去杂质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含杂质的金属作阳极、纯金属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(M)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作阴极，含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的盐溶液作电解质溶液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5531" marR="2553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959302" y="2308041"/>
            <a:ext cx="4275461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zh-CN" altLang="en-US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不是升华法，是热分解法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40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1413429" y="2098476"/>
            <a:ext cx="8985052" cy="2708365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54" tIns="60926" rIns="121854" bIns="60926" anchor="ctr">
            <a:spAutoFit/>
          </a:bodyPr>
          <a:lstStyle>
            <a:defPPr>
              <a:defRPr lang="zh-CN"/>
            </a:defPPr>
            <a:lvl1pPr algn="just" eaLnBrk="0" hangingPunct="0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  <a:defRPr sz="2800" b="0" kern="100">
                <a:latin typeface="Times New Roman"/>
                <a:ea typeface="华文细黑"/>
                <a:cs typeface="Courier New"/>
              </a:defRPr>
            </a:lvl1pPr>
            <a:lvl2pPr marL="742950" indent="-285750" eaLnBrk="0" hangingPunct="0">
              <a:defRPr b="1"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="1"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="1"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="1"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zh-CN" dirty="0"/>
              <a:t>能对常见的物质进行检验、分离和提纯；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掌握过滤、分液、蒸馏等操作的步骤及要求。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zh-CN" dirty="0"/>
              <a:t>识别典型的实验仪器装置图。</a:t>
            </a: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-2547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考点一</a:t>
            </a: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177101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考点二</a:t>
            </a:r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3567498" y="6382122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探究高考　明确考向</a:t>
            </a: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700661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30000"/>
              </a:lnSpc>
            </a:pPr>
            <a:r>
              <a:rPr lang="zh-CN" altLang="en-US" sz="2100" dirty="0">
                <a:latin typeface="Times New Roman" pitchFamily="18" charset="0"/>
                <a:ea typeface="微软雅黑" pitchFamily="34" charset="-122"/>
              </a:rPr>
              <a:t>练出高分</a:t>
            </a: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4567" y="54435"/>
            <a:ext cx="10621935" cy="79245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除去下列常见物质中的杂质，完成表格：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88423"/>
              </p:ext>
            </p:extLst>
          </p:nvPr>
        </p:nvGraphicFramePr>
        <p:xfrm>
          <a:off x="334566" y="909514"/>
          <a:ext cx="11197350" cy="5711238"/>
        </p:xfrm>
        <a:graphic>
          <a:graphicData uri="http://schemas.openxmlformats.org/drawingml/2006/table">
            <a:tbl>
              <a:tblPr/>
              <a:tblGrid>
                <a:gridCol w="997851"/>
                <a:gridCol w="1573479"/>
                <a:gridCol w="1679032"/>
                <a:gridCol w="3362290"/>
                <a:gridCol w="3584698"/>
              </a:tblGrid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所含杂质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除杂质试剂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主要操作方法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固体吸收气体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sng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                 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sng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固体吸收气体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2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用固体转化气体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⑤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⑥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碳粉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⑦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119395" y="1557586"/>
            <a:ext cx="204408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灼热的铜网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1462" y="2349676"/>
            <a:ext cx="190141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6910" y="2185508"/>
            <a:ext cx="1300287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碱石灰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95406" y="220012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3328" y="2920206"/>
            <a:ext cx="2004006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灼热的</a:t>
            </a: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CuO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8630" y="3751123"/>
            <a:ext cx="301710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9263" y="3573810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71271" y="580052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过滤</a:t>
            </a:r>
          </a:p>
        </p:txBody>
      </p:sp>
      <p:sp>
        <p:nvSpPr>
          <p:cNvPr id="14" name="矩形 13"/>
          <p:cNvSpPr/>
          <p:nvPr/>
        </p:nvSpPr>
        <p:spPr>
          <a:xfrm>
            <a:off x="9271271" y="5080446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过滤</a:t>
            </a:r>
          </a:p>
        </p:txBody>
      </p:sp>
      <p:sp>
        <p:nvSpPr>
          <p:cNvPr id="15" name="矩形 14"/>
          <p:cNvSpPr/>
          <p:nvPr/>
        </p:nvSpPr>
        <p:spPr>
          <a:xfrm>
            <a:off x="9199263" y="4293890"/>
            <a:ext cx="92839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洗气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95002" y="4288358"/>
            <a:ext cx="2044081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饱和食盐水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72526" y="5048280"/>
            <a:ext cx="2662840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稀酸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如稀盐酸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44673" y="5728518"/>
            <a:ext cx="2645207" cy="7976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过量</a:t>
            </a: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68687"/>
              </p:ext>
            </p:extLst>
          </p:nvPr>
        </p:nvGraphicFramePr>
        <p:xfrm>
          <a:off x="262559" y="261442"/>
          <a:ext cx="11449271" cy="4575333"/>
        </p:xfrm>
        <a:graphic>
          <a:graphicData uri="http://schemas.openxmlformats.org/drawingml/2006/table">
            <a:tbl>
              <a:tblPr/>
              <a:tblGrid>
                <a:gridCol w="1040837"/>
                <a:gridCol w="2499398"/>
                <a:gridCol w="2485698"/>
                <a:gridCol w="2862318"/>
                <a:gridCol w="2561020"/>
              </a:tblGrid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加酸转化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加氧化剂转化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b="1" kern="100" dirty="0" smtClean="0">
                          <a:effectLst/>
                          <a:latin typeface="宋体"/>
                          <a:ea typeface="宋体"/>
                          <a:cs typeface="Courier New"/>
                        </a:rPr>
                        <a:t>⑩</a:t>
                      </a:r>
                      <a:endParaRPr lang="en-US" sz="2800" b="1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加还原剂转化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宋体"/>
                          <a:ea typeface="MS Mincho"/>
                          <a:cs typeface="MS Mincho"/>
                        </a:rPr>
                        <a:t>⑪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MgCl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9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宋体"/>
                          <a:ea typeface="MS Mincho"/>
                          <a:cs typeface="MS Mincho"/>
                        </a:rPr>
                        <a:t>⑫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晶体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8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宋体"/>
                          <a:ea typeface="MS Mincho"/>
                          <a:cs typeface="MS Mincho"/>
                        </a:rPr>
                        <a:t>⑬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乙酯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乙酸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5159" marR="151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7319342" y="309420"/>
            <a:ext cx="82579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336" y="815418"/>
            <a:ext cx="659086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ctr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2900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2898" y="1644748"/>
            <a:ext cx="55649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7867" y="2145915"/>
            <a:ext cx="3757691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\MgCO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\Mg(OH)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900" kern="100" baseline="-250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4483" y="3849913"/>
            <a:ext cx="2871230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07598" y="2304996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沉淀转化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74677" y="2963227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加热分解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19343" y="3839754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分液</a:t>
            </a:r>
            <a:endParaRPr lang="zh-CN" altLang="en-US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7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870" y="621485"/>
            <a:ext cx="11053228" cy="1461870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3.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为提纯下列物质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括号内的物质是杂质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，所选用的除杂试剂和分离方法都正确的是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23941"/>
              </p:ext>
            </p:extLst>
          </p:nvPr>
        </p:nvGraphicFramePr>
        <p:xfrm>
          <a:off x="642919" y="2061644"/>
          <a:ext cx="10657185" cy="3841368"/>
        </p:xfrm>
        <a:graphic>
          <a:graphicData uri="http://schemas.openxmlformats.org/drawingml/2006/table">
            <a:tbl>
              <a:tblPr/>
              <a:tblGrid>
                <a:gridCol w="1211348"/>
                <a:gridCol w="2545910"/>
                <a:gridCol w="4129862"/>
                <a:gridCol w="2770065"/>
              </a:tblGrid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被提纯物质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除杂试剂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分离方法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淀粉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分液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(SiO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过滤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0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(CO)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灼热的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CuO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用固体转化气体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(HCl)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饱和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洗气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790950" y="1432195"/>
            <a:ext cx="1058911" cy="584741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矩形 1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404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3" y="521374"/>
            <a:ext cx="11733225" cy="584460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下列有关除杂的实验操作不合理的是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除去酸性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溶液中少量的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：加入足量的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并过滤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溶液中少量的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：加入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后再过滤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除去石英中的少量碳酸钙：用稀盐酸溶解后过滤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除去氯化钠固体中的少量纯碱：加入足量氯化钙，过滤、蒸发、结晶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和酸反应促进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水解形成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沉淀，通过过滤即可除去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沉淀和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，过滤除去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和剩余的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即可除去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溶液中的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项，碳酸钙能够溶解于稀盐酸生成可溶的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CaCl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，通过过滤可得到纯净的石英；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项，能除去杂质纯碱，但又引入了新的杂质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CaCl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6590" y="574671"/>
            <a:ext cx="481153" cy="58474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矩形 1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705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5517" y="477468"/>
            <a:ext cx="11849255" cy="6124685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物质分离、提纯的实验方案及流程分析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如图所示为从固体混合物中分离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的两种方案，请根据方案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指出下列说法中合理的是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6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可以选用方案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分离碳酸氢钠中含有的氯化铵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中的残留物应该具有的性质是受热易挥发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中加入的试剂一定能够与除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外的物质发生化学反应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溶液可以分离出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混合物中的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pic>
        <p:nvPicPr>
          <p:cNvPr id="189442" name="Picture 2" descr="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37" y="2262304"/>
            <a:ext cx="7749177" cy="195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9" name="矩形 18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805" y="621484"/>
            <a:ext cx="11502035" cy="6124685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加热法分离提纯固体混合物应满足的条件：一种物质受热易挥发或分解，另一物质受热不挥发或难分解。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加试剂法分离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过滤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提纯固体混合物应满足的条件：所加试剂能达到让一种物质形成溶液，而另一物质形成难溶物的状态。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项中碳酸氢钠、氯化铵受热均易分解，故用方案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不能将两物质分离开，错误；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中的残留物应该具有受热时不挥发或难分解的性质，错误；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项方案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中加入的试剂可能不与除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外的物质发生化学反应</a:t>
            </a:r>
            <a:r>
              <a:rPr lang="zh-CN" altLang="zh-CN" sz="26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，如加水进行溶解分离，错误；</a:t>
            </a:r>
            <a:endParaRPr lang="en-US" altLang="zh-CN" sz="26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项中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溶解而分离，正确。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2621" y="621483"/>
            <a:ext cx="11733225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6.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食盐是日常生活的必需品，也是重要的化工原料。粗食盐常含有少量</a:t>
            </a:r>
            <a:r>
              <a:rPr lang="en-US" altLang="zh-CN" sz="2900" kern="100" dirty="0">
                <a:latin typeface="Times New Roman"/>
                <a:ea typeface="华文细黑"/>
              </a:rPr>
              <a:t>K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Ca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等杂质离子，实验室提纯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的流程如下：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提供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的试剂：饱和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乙醇、四氯化碳。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153225"/>
              </p:ext>
            </p:extLst>
          </p:nvPr>
        </p:nvGraphicFramePr>
        <p:xfrm>
          <a:off x="4511030" y="1420294"/>
          <a:ext cx="9858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12" name="文档" r:id="rId4" imgW="986514" imgH="640740" progId="Word.Document.12">
                  <p:embed/>
                </p:oleObj>
              </mc:Choice>
              <mc:Fallback>
                <p:oleObj name="文档" r:id="rId4" imgW="986514" imgH="6407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1420294"/>
                        <a:ext cx="9858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0467" name="Picture 3" descr="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8" y="2061644"/>
            <a:ext cx="8504711" cy="302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1901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21482"/>
            <a:ext cx="12004384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欲除去溶液</a:t>
            </a: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</a:rPr>
              <a:t>Ca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所代表的试剂，按滴加顺序依次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________________________(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洗涤除去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晶体表面附带的少量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KCl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，选用的试剂为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为除去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Fe</a:t>
            </a:r>
            <a:r>
              <a:rPr lang="en-US" altLang="zh-CN" sz="29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可选用</a:t>
            </a:r>
            <a:r>
              <a:rPr lang="en-US" altLang="zh-CN" sz="29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溶液，除去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选用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溶液，过量的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溶液要用饱和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溶液来除去，因此只要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之前即可，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顺序可变；除去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晶体表面附带的少量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KCl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，选用的试剂为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的乙醇，因为乙醇溶解氯化钾后易挥发不残留其他物质。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26060"/>
              </p:ext>
            </p:extLst>
          </p:nvPr>
        </p:nvGraphicFramePr>
        <p:xfrm>
          <a:off x="7175326" y="765498"/>
          <a:ext cx="1057274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83" name="文档" r:id="rId4" imgW="1057776" imgH="732687" progId="Word.Document.12">
                  <p:embed/>
                </p:oleObj>
              </mc:Choice>
              <mc:Fallback>
                <p:oleObj name="文档" r:id="rId4" imgW="1057776" imgH="7326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75326" y="765498"/>
                        <a:ext cx="1057274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96952" y="1880342"/>
            <a:ext cx="9060936" cy="143112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35432"/>
              </p:ext>
            </p:extLst>
          </p:nvPr>
        </p:nvGraphicFramePr>
        <p:xfrm>
          <a:off x="8543478" y="4136529"/>
          <a:ext cx="1057274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84" name="文档" r:id="rId7" imgW="1057776" imgH="734490" progId="Word.Document.12">
                  <p:embed/>
                </p:oleObj>
              </mc:Choice>
              <mc:Fallback>
                <p:oleObj name="文档" r:id="rId7" imgW="1057776" imgH="7344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43478" y="4136529"/>
                        <a:ext cx="1057274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9623598" y="3244145"/>
            <a:ext cx="1672184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75%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乙醇</a:t>
            </a:r>
            <a:endParaRPr lang="zh-CN" altLang="zh-CN" sz="29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257887" y="11575"/>
            <a:ext cx="397262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760067" y="11575"/>
            <a:ext cx="37311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238100" y="11575"/>
            <a:ext cx="348979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91995" y="11575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60847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64903" y="11378"/>
            <a:ext cx="396844" cy="575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>
            <a:defPPr>
              <a:defRPr lang="zh-CN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2" name="矩形 21"/>
          <p:cNvSpPr/>
          <p:nvPr/>
        </p:nvSpPr>
        <p:spPr>
          <a:xfrm>
            <a:off x="2" y="6698719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5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8544" y="185927"/>
            <a:ext cx="11809310" cy="210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(2016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年广一模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  <a:p>
            <a:pPr defTabSz="914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r>
              <a:rPr lang="zh-CN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高纯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MnCO</a:t>
            </a:r>
            <a:r>
              <a:rPr lang="en-US" altLang="zh-CN" sz="2900" b="1" baseline="-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是广泛用于电子行业的强磁性材料。</a:t>
            </a:r>
            <a:r>
              <a:rPr lang="en-US" altLang="zh-CN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MnCO</a:t>
            </a:r>
            <a:r>
              <a:rPr lang="en-US" altLang="zh-CN" sz="2900" b="1" baseline="-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9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为白色粉末，不溶于水和乙醇，</a:t>
            </a:r>
            <a:r>
              <a:rPr lang="zh-CN" altLang="zh-CN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在潮湿环境下易被氧化，温度高于</a:t>
            </a:r>
            <a:r>
              <a:rPr lang="en-US" altLang="zh-CN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100℃</a:t>
            </a:r>
            <a:r>
              <a:rPr lang="zh-CN" altLang="en-US" sz="2900" b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开始分解。</a:t>
            </a:r>
            <a:endParaRPr lang="zh-CN" altLang="en-US" sz="29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680" y="2349674"/>
            <a:ext cx="11114134" cy="4108783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实验步骤：</a:t>
            </a:r>
            <a:endParaRPr lang="en-US" altLang="zh-C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①向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MnSO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溶液中边搅拌边加入饱和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溶液生成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沉淀，反应结束后过滤；</a:t>
            </a:r>
            <a:endParaRPr lang="en-US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②……；</a:t>
            </a:r>
            <a:endParaRPr lang="en-US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③在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70 - 80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℃下烘干得到纯净干燥的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MnCO</a:t>
            </a:r>
            <a:r>
              <a:rPr lang="en-US" altLang="zh-CN" sz="29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固体。</a:t>
            </a:r>
          </a:p>
          <a:p>
            <a:pPr>
              <a:lnSpc>
                <a:spcPct val="150000"/>
              </a:lnSpc>
            </a:pP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步骤②需要用到的试剂有 </a:t>
            </a:r>
            <a:r>
              <a:rPr lang="en-US" altLang="zh-CN" sz="2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zh-CN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583038" y="5548401"/>
            <a:ext cx="5161922" cy="761713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，乙</a:t>
            </a: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醇</a:t>
            </a:r>
            <a:r>
              <a:rPr lang="zh-CN" altLang="en-US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，盐酸酸化的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BaCl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9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319342" y="2210950"/>
            <a:ext cx="40324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1702720" y="-5620"/>
            <a:ext cx="3921785" cy="615484"/>
          </a:xfrm>
          <a:prstGeom prst="rect">
            <a:avLst/>
          </a:prstGeom>
          <a:noFill/>
        </p:spPr>
        <p:txBody>
          <a:bodyPr lIns="121854" tIns="60926" rIns="121854" bIns="6092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练后反思   延伸拓展</a:t>
            </a:r>
          </a:p>
        </p:txBody>
      </p:sp>
      <p:sp>
        <p:nvSpPr>
          <p:cNvPr id="4" name="矩形 3"/>
          <p:cNvSpPr/>
          <p:nvPr/>
        </p:nvSpPr>
        <p:spPr>
          <a:xfrm>
            <a:off x="329809" y="670341"/>
            <a:ext cx="11524006" cy="573486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分离和提纯物质应遵循的原则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不引入新杂质的原则。如果引入杂质则在后续操作中必须除杂。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不损耗、不减少被提纯物质的原则。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实验操作要简便易行的原则。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加入试剂的顺序要合理的原则。用化学方法除去溶液中的杂质时，要使被分离的物质或离子尽可能除净，需要加入过量的分离试剂，在多步分离过程中，后加的试剂应能够把前面所加入的无关物质或离子除去。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92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85709" y="2230747"/>
            <a:ext cx="11726218" cy="2308290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考点一　物质分离、提纯的常用方</a:t>
            </a:r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法及装置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1840" y="45417"/>
            <a:ext cx="11524006" cy="5029548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物质分离、提纯综合实验题热点归纳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如何提取母液中的成分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在粗盐的提纯实验中，过滤，舍去不溶性杂质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后，怎样从母液中获取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固体？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加热蒸发，当析出大量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晶体时，停止加热，利用余热蒸干。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若母液是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饱和溶液，怎样获得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晶体？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加热蒸发，冷却结晶，过滤。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598146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25378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2880" y="117426"/>
            <a:ext cx="11502035" cy="5060291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需要滤渣时，如何得到纯净的滤渣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案例</a:t>
            </a:r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</a:rPr>
              <a:t>3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在测定</a:t>
            </a:r>
            <a:r>
              <a:rPr lang="en-US" altLang="zh-CN" sz="2900" kern="100" dirty="0">
                <a:latin typeface="Times New Roman"/>
                <a:ea typeface="华文细黑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 err="1">
                <a:latin typeface="Times New Roman"/>
                <a:ea typeface="华文细黑"/>
              </a:rPr>
              <a:t>NaCl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的混合物中</a:t>
            </a:r>
            <a:r>
              <a:rPr lang="en-US" altLang="zh-CN" sz="2900" kern="100" dirty="0">
                <a:latin typeface="Times New Roman"/>
                <a:ea typeface="华文细黑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的质量分数时，可以在混合物中加入过量</a:t>
            </a:r>
            <a:r>
              <a:rPr lang="en-US" altLang="zh-CN" sz="2900" kern="100" dirty="0">
                <a:latin typeface="Times New Roman"/>
                <a:ea typeface="华文细黑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溶液，沉淀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，然后过滤、洗涤、烘干、称量得到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的质量，试问：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怎样判断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是否沉淀完全？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提示</a:t>
            </a: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在上层清液中，再加入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溶液，若产生白色沉淀，说明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     </a:t>
            </a: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未沉淀完全，反之则沉淀完全。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429950"/>
              </p:ext>
            </p:extLst>
          </p:nvPr>
        </p:nvGraphicFramePr>
        <p:xfrm>
          <a:off x="6599262" y="1704549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21" name="文档" r:id="rId4" imgW="1037261" imgH="742783" progId="Word.Document.12">
                  <p:embed/>
                </p:oleObj>
              </mc:Choice>
              <mc:Fallback>
                <p:oleObj name="文档" r:id="rId4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99262" y="1704549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11768"/>
              </p:ext>
            </p:extLst>
          </p:nvPr>
        </p:nvGraphicFramePr>
        <p:xfrm>
          <a:off x="2237254" y="3113341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22" name="文档" r:id="rId7" imgW="1037261" imgH="742783" progId="Word.Document.12">
                  <p:embed/>
                </p:oleObj>
              </mc:Choice>
              <mc:Fallback>
                <p:oleObj name="文档" r:id="rId7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7254" y="3113341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211186"/>
              </p:ext>
            </p:extLst>
          </p:nvPr>
        </p:nvGraphicFramePr>
        <p:xfrm>
          <a:off x="10847734" y="3804603"/>
          <a:ext cx="1036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23" name="文档" r:id="rId9" imgW="1037261" imgH="742783" progId="Word.Document.12">
                  <p:embed/>
                </p:oleObj>
              </mc:Choice>
              <mc:Fallback>
                <p:oleObj name="文档" r:id="rId9" imgW="1037261" imgH="742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47734" y="3804603"/>
                        <a:ext cx="1036638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78014"/>
            <a:ext cx="11163760" cy="5478354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过滤完毕后，为什么要洗涤沉淀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即洗涤沉淀的目的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)?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洗去可溶性杂质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沉淀的洗涤方法？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沿玻璃棒向漏斗中注水至浸没沉淀，待水自然流下后，再重复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次。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注意不能搅拌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en-US" altLang="zh-CN" sz="2900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怎样判断沉淀是否洗净？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提示　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900" b="1" u="heavy" kern="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ea typeface="华文细黑"/>
                <a:cs typeface="Times New Roman"/>
              </a:rPr>
              <a:t>最后一次滤出液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少许于试管中，滴加稀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酸化的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溶液，若产生白色沉淀，说明沉淀未洗净，反之已洗净。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1342716" y="2610432"/>
            <a:ext cx="9417894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81037" y="572625"/>
            <a:ext cx="12638905" cy="6117025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高考选项组合题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下列有关物质分离、提纯的操作叙述错误的是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做蒸馏实验时，在蒸馏烧瓶中应加入沸石，以防暴沸。如果在沸腾前发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现忘记加沸石，应立即停止加热，冷却后补加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  </a:t>
            </a:r>
            <a:r>
              <a:rPr lang="en-US" altLang="zh-CN" sz="29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8B)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提纯混有少量硝酸钾的氯化钠，应采用在较高温度下制得浓溶液再冷却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结晶、过滤、干燥的方法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	                              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8D)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C.1-­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己醇的沸点比己烷的沸点高，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1-­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己醇和己烷可通过蒸馏初步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分离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9A)</a:t>
            </a:r>
            <a:endParaRPr lang="zh-CN" altLang="zh-CN" sz="29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提纯含有少量乙酸的乙酸乙酯：向含有少量乙酸的乙酸乙酯中加入适量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溶液，振荡后静置分液，并除去有机相的水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13B)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825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7" y="693490"/>
            <a:ext cx="11409907" cy="561882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项，做蒸馏实验时，在蒸馏烧瓶中应加入沸石或碎瓷片，以防暴沸，如果忘记加入，应立即停止加热，冷却后补加，正确；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项，正确操作是蒸发结晶、趁热过滤、洗涤、干燥；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项，互溶的液体物质沸点相差较大的，可以用蒸馏的方法分离，正确；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项，乙酸的酸性强于碳酸钠，用饱和碳酸钠可以除去乙酸，还可以降低乙酸乙酯的溶解度使之析出，然后分液即可，故正确。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1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5" y="763689"/>
            <a:ext cx="11185087" cy="343936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2.(2014·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海南，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下列除杂操作可行的是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通过浓硫酸除去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通过灼热的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CuO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通过灼热的镁粉除去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通过水除去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en-US" altLang="zh-CN" sz="29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矩形 23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961" y="1939604"/>
            <a:ext cx="12638989" cy="5090590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en-US" altLang="zh-CN" sz="2900" kern="100" dirty="0">
                <a:latin typeface="Times New Roman"/>
                <a:ea typeface="华文细黑"/>
              </a:rPr>
              <a:t>(H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r>
              <a:rPr lang="en-US" altLang="zh-CN" sz="2900" kern="100" dirty="0">
                <a:latin typeface="Times New Roman"/>
                <a:ea typeface="华文细黑"/>
              </a:rPr>
              <a:t>            Cu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H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 err="1">
                <a:latin typeface="Times New Roman"/>
                <a:ea typeface="华文细黑"/>
              </a:rPr>
              <a:t>CuO</a:t>
            </a:r>
            <a:endParaRPr lang="en-US" altLang="zh-CN" sz="29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             Cu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均能与镁粉发生反应</a:t>
            </a:r>
            <a:r>
              <a:rPr lang="en-US" altLang="zh-CN" sz="2900" kern="100" dirty="0">
                <a:latin typeface="Times New Roman"/>
                <a:ea typeface="华文细黑"/>
              </a:rPr>
              <a:t>(3Mg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 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                  </a:t>
            </a:r>
            <a:r>
              <a:rPr lang="en-US" altLang="zh-CN" sz="2900" kern="100" dirty="0">
                <a:latin typeface="Times New Roman"/>
                <a:ea typeface="华文细黑"/>
              </a:rPr>
              <a:t>Mg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900" kern="100" dirty="0">
                <a:latin typeface="Times New Roman"/>
                <a:ea typeface="华文细黑"/>
              </a:rPr>
              <a:t>N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900" kern="100" dirty="0">
                <a:latin typeface="Times New Roman"/>
                <a:ea typeface="华文细黑"/>
              </a:rPr>
              <a:t>2Mg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</a:rPr>
              <a:t>O</a:t>
            </a:r>
            <a:r>
              <a:rPr lang="en-US" altLang="zh-CN" sz="2900" kern="100" baseline="-25000" dirty="0">
                <a:latin typeface="Times New Roman"/>
                <a:ea typeface="华文细黑"/>
              </a:rPr>
              <a:t>2</a:t>
            </a: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            2MgO)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en-US" altLang="zh-CN" sz="2900" kern="100" baseline="-25000" dirty="0">
              <a:latin typeface="Times New Roman"/>
              <a:ea typeface="华文细黑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在水中的溶解度很小，不能用水来除去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，应利用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en-US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1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95482"/>
              </p:ext>
            </p:extLst>
          </p:nvPr>
        </p:nvGraphicFramePr>
        <p:xfrm>
          <a:off x="7281754" y="185567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3" name="文档" r:id="rId4" imgW="1189863" imgH="884849" progId="Word.Document.12">
                  <p:embed/>
                </p:oleObj>
              </mc:Choice>
              <mc:Fallback>
                <p:oleObj name="文档" r:id="rId4" imgW="1189863" imgH="884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1754" y="185567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851722"/>
              </p:ext>
            </p:extLst>
          </p:nvPr>
        </p:nvGraphicFramePr>
        <p:xfrm>
          <a:off x="545231" y="254438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4" name="文档" r:id="rId7" imgW="1189863" imgH="884849" progId="Word.Document.12">
                  <p:embed/>
                </p:oleObj>
              </mc:Choice>
              <mc:Fallback>
                <p:oleObj name="文档" r:id="rId7" imgW="1189863" imgH="884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231" y="254438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238667"/>
              </p:ext>
            </p:extLst>
          </p:nvPr>
        </p:nvGraphicFramePr>
        <p:xfrm>
          <a:off x="7290632" y="3192460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5" name="文档" r:id="rId10" imgW="1189863" imgH="885570" progId="Word.Document.12">
                  <p:embed/>
                </p:oleObj>
              </mc:Choice>
              <mc:Fallback>
                <p:oleObj name="文档" r:id="rId10" imgW="1189863" imgH="8855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0632" y="3192460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9693"/>
              </p:ext>
            </p:extLst>
          </p:nvPr>
        </p:nvGraphicFramePr>
        <p:xfrm>
          <a:off x="441855" y="3893288"/>
          <a:ext cx="1190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6" name="文档" r:id="rId13" imgW="1189863" imgH="885570" progId="Word.Document.12">
                  <p:embed/>
                </p:oleObj>
              </mc:Choice>
              <mc:Fallback>
                <p:oleObj name="文档" r:id="rId13" imgW="1189863" imgH="8855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1855" y="3893288"/>
                        <a:ext cx="119062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96978" y="621482"/>
            <a:ext cx="11633436" cy="143112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项，浓硫酸具有吸水性且不与</a:t>
            </a:r>
            <a:r>
              <a:rPr lang="en-US" altLang="zh-CN" sz="29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发生反应，所以除去</a:t>
            </a:r>
            <a:r>
              <a:rPr lang="en-US" altLang="zh-CN" sz="29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可以通过浓硫酸进行，正确；</a:t>
            </a:r>
            <a:endParaRPr lang="en-US" altLang="zh-CN" sz="29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1140785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6577" y="693491"/>
            <a:ext cx="11185087" cy="761713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</a:rPr>
              <a:t>4.(2015·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900" kern="100" dirty="0">
                <a:latin typeface="Times New Roman"/>
                <a:ea typeface="华文细黑"/>
              </a:rPr>
              <a:t>8)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下列有关实验的选项正确的是</a:t>
            </a:r>
            <a:r>
              <a:rPr lang="en-US" altLang="zh-CN" sz="2900" kern="100" dirty="0">
                <a:latin typeface="Times New Roman"/>
                <a:ea typeface="华文细黑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73838"/>
              </p:ext>
            </p:extLst>
          </p:nvPr>
        </p:nvGraphicFramePr>
        <p:xfrm>
          <a:off x="545583" y="1510368"/>
          <a:ext cx="11087584" cy="5234175"/>
        </p:xfrm>
        <a:graphic>
          <a:graphicData uri="http://schemas.openxmlformats.org/drawingml/2006/table">
            <a:tbl>
              <a:tblPr/>
              <a:tblGrid>
                <a:gridCol w="3309618"/>
                <a:gridCol w="2234174"/>
                <a:gridCol w="2771896"/>
                <a:gridCol w="2771896"/>
              </a:tblGrid>
              <a:tr h="25609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A.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配制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0.10 </a:t>
                      </a: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B.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C.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苯萃取碘水中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，分出水层后的操作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D.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记录滴定终点读数为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12.20 mL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32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sz="28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8" descr="C:\Users\Administrator\Desktop\人教版 化学\HX1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35" y="3894598"/>
            <a:ext cx="1886416" cy="192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Administrator\Desktop\人教版 化学\HX10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6" y="4233574"/>
            <a:ext cx="2807119" cy="15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Administrator\Desktop\人教版 化学\HX108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63" y="3573810"/>
            <a:ext cx="2183258" cy="22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dministrator\Desktop\人教版 化学\HX109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9" y="3573810"/>
            <a:ext cx="2135383" cy="225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3" name="矩形 32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901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8538" y="45418"/>
            <a:ext cx="11074344" cy="1431127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下列装置应用于实验室制氯气并回收氯化锰的实验，能达到实验目的的是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pic>
        <p:nvPicPr>
          <p:cNvPr id="17" name="Picture 2" descr="20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9"/>
          <a:stretch/>
        </p:blipFill>
        <p:spPr bwMode="auto">
          <a:xfrm>
            <a:off x="661927" y="1715751"/>
            <a:ext cx="1969165" cy="306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20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81"/>
          <a:stretch/>
        </p:blipFill>
        <p:spPr bwMode="auto">
          <a:xfrm>
            <a:off x="6137368" y="1386690"/>
            <a:ext cx="1668123" cy="339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20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3"/>
          <a:stretch/>
        </p:blipFill>
        <p:spPr bwMode="auto">
          <a:xfrm>
            <a:off x="3045275" y="1715751"/>
            <a:ext cx="2677911" cy="306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20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1" r="15701"/>
          <a:stretch/>
        </p:blipFill>
        <p:spPr bwMode="auto">
          <a:xfrm>
            <a:off x="8219670" y="1402828"/>
            <a:ext cx="1805972" cy="339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661927" y="3629679"/>
            <a:ext cx="1571725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34566" y="5013970"/>
            <a:ext cx="11233248" cy="176583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用装置甲制取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氯气</a:t>
            </a:r>
            <a:r>
              <a:rPr lang="en-US" altLang="zh-CN" sz="29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用装置乙除去氯气中的少量氯化氢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用装置丙分离二氧化锰和氯化锰</a:t>
            </a:r>
            <a:r>
              <a:rPr lang="zh-CN" altLang="zh-CN" sz="29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9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25000"/>
              </a:lnSpc>
              <a:tabLst>
                <a:tab pos="1890153" algn="l"/>
              </a:tabLst>
            </a:pPr>
            <a:r>
              <a:rPr lang="en-US" altLang="zh-CN" sz="29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用装置丁蒸干氯化锰溶液制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·4H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7403" y="4581922"/>
            <a:ext cx="2425595" cy="538575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缺少加热装置</a:t>
            </a:r>
            <a:endParaRPr lang="zh-CN" altLang="en-US" sz="29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95686" y="741534"/>
            <a:ext cx="11388152" cy="364969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物质分离、提纯的区别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物质的分离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将混合物的各组分分离开来，获得几种纯净物的过程。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物质的提纯</a:t>
            </a:r>
            <a:endParaRPr lang="zh-CN" altLang="zh-CN" sz="29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将混合物中的杂质除去而得到纯净物的过程，又叫物质的净化或除杂。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686" y="4293890"/>
            <a:ext cx="11388152" cy="2239006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latin typeface="Times New Roman"/>
                <a:ea typeface="华文细黑"/>
                <a:cs typeface="Courier New"/>
              </a:rPr>
              <a:t>请指出以下词语中蕴含的分离提纯方法：</a:t>
            </a: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泥水变清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夏天晒盐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冬天捞碱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碘水提碘      </a:t>
            </a:r>
            <a:r>
              <a:rPr lang="en-US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en-US" sz="29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酒精除水</a:t>
            </a:r>
            <a:endParaRPr lang="en-US" altLang="zh-CN" sz="29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350" y="5806058"/>
            <a:ext cx="1005335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过滤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6855" y="5827619"/>
            <a:ext cx="182607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蒸发结晶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5170" y="5806058"/>
            <a:ext cx="1826072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降温结晶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9343" y="5806058"/>
            <a:ext cx="2236441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萃取、分液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74382" y="5797347"/>
            <a:ext cx="1005335" cy="584741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蒸馏</a:t>
            </a:r>
          </a:p>
        </p:txBody>
      </p:sp>
    </p:spTree>
    <p:extLst>
      <p:ext uri="{BB962C8B-B14F-4D97-AF65-F5344CB8AC3E}">
        <p14:creationId xmlns:p14="http://schemas.microsoft.com/office/powerpoint/2010/main" val="1908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2861" y="621483"/>
            <a:ext cx="11688154" cy="6340163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固体与浓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要在加热的条件下发生反应制取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，缺少加热装置；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项，除去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中混有的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气体，应将混合气体从长导气管通入盛有饱和食盐水的洗气瓶洗气，较纯净的气体从短导气管流出，选用饱和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溶液，可使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中混入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气体；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项，制取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实验结束后，将剩余物过滤除去未反应的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溶液，从而回收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9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为强酸弱碱盐，易发生水解反应，直接蒸发溶剂，不能得到纯净的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·4H</a:t>
            </a:r>
            <a:r>
              <a:rPr lang="en-US" altLang="zh-CN" sz="29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9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9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9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50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1574" y="1253357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Picture 2" descr="HX1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38" y="1833111"/>
            <a:ext cx="5767706" cy="248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03319" y="670340"/>
            <a:ext cx="11296939" cy="6117025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6.(2015·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9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海水开发利用的部分过程如下图所示。下列说法错误的是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endParaRPr lang="en-US" altLang="zh-CN" sz="29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向苦卤中通入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是为了提取溴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粗盐可采用除杂和重结晶等过程提纯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工业生产中常选用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作为沉淀剂</a:t>
            </a:r>
            <a:endParaRPr lang="zh-CN" altLang="zh-CN" sz="11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富集溴一般先用空气和水蒸气吹出单质溴，再用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将其还原吸收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hlinkClick r:id="rId9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</a:p>
        </p:txBody>
      </p:sp>
      <p:sp>
        <p:nvSpPr>
          <p:cNvPr id="32" name="圆角矩形 31">
            <a:hlinkClick r:id="rId10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16882" y="765498"/>
            <a:ext cx="11524006" cy="5618829"/>
          </a:xfrm>
          <a:prstGeom prst="rect">
            <a:avLst/>
          </a:prstGeom>
        </p:spPr>
        <p:txBody>
          <a:bodyPr lIns="91406" tIns="45703" rIns="91406" bIns="45703">
            <a:spAutoFit/>
          </a:bodyPr>
          <a:lstStyle/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项，向苦卤中通入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时发生反应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9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9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，故其目的是为了提取溴，正确；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项，可将粗盐溶解、过滤除去难溶性杂质，然后向滤液中加入沉淀剂，过滤后调节滤液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以除去可溶性杂质，最后重结晶可得精盐，正确；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项，工业生产常选用廉价的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作为沉淀剂，错误；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项，由于通入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后所得溶液中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的浓度很小，因此利用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的挥发性，可先用空气和水蒸气吹出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，再用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9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将其还原为</a:t>
            </a:r>
            <a:r>
              <a:rPr lang="en-US" altLang="zh-CN" sz="2900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进行富集，正确。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153" algn="l"/>
              </a:tabLst>
            </a:pPr>
            <a:r>
              <a:rPr lang="zh-CN" altLang="zh-CN" sz="29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237815" y="11742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739992" y="117426"/>
            <a:ext cx="37311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218027" y="117426"/>
            <a:ext cx="348979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71922" y="11742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73682" y="11742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51299" y="117426"/>
            <a:ext cx="348563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54" tIns="60926" rIns="121854" bIns="60926" anchor="ctr"/>
          <a:lstStyle/>
          <a:p>
            <a:pPr algn="r" defTabSz="914282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矩形 31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2368637" y="2610432"/>
            <a:ext cx="7366050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+mj-ea"/>
                <a:ea typeface="+mj-ea"/>
              </a:rPr>
              <a:t>几个常见的实验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25474" y="2349674"/>
            <a:ext cx="12190413" cy="3744416"/>
            <a:chOff x="30480" y="3047683"/>
            <a:chExt cx="9144000" cy="2805112"/>
          </a:xfrm>
        </p:grpSpPr>
        <p:grpSp>
          <p:nvGrpSpPr>
            <p:cNvPr id="23561" name="组合 9"/>
            <p:cNvGrpSpPr>
              <a:grpSpLocks/>
            </p:cNvGrpSpPr>
            <p:nvPr/>
          </p:nvGrpSpPr>
          <p:grpSpPr bwMode="auto">
            <a:xfrm>
              <a:off x="30480" y="3047683"/>
              <a:ext cx="9144000" cy="2805112"/>
              <a:chOff x="1356995" y="944563"/>
              <a:chExt cx="9144000" cy="2805112"/>
            </a:xfrm>
          </p:grpSpPr>
          <p:pic>
            <p:nvPicPr>
              <p:cNvPr id="23563" name="图片 36" descr="267f9e2f0708283828a20889b999a9014d08f184.jpg"/>
              <p:cNvPicPr>
                <a:picLocks noChangeAspect="1"/>
              </p:cNvPicPr>
              <p:nvPr/>
            </p:nvPicPr>
            <p:blipFill>
              <a:blip r:embed="rId2">
                <a:lum bright="-20000" contras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6" r="-380"/>
              <a:stretch>
                <a:fillRect/>
              </a:stretch>
            </p:blipFill>
            <p:spPr bwMode="auto">
              <a:xfrm>
                <a:off x="1356995" y="944563"/>
                <a:ext cx="9144000" cy="280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4" name="TextBox 37"/>
              <p:cNvSpPr txBox="1">
                <a:spLocks noChangeArrowheads="1"/>
              </p:cNvSpPr>
              <p:nvPr/>
            </p:nvSpPr>
            <p:spPr bwMode="auto">
              <a:xfrm flipH="1">
                <a:off x="3901757" y="1432560"/>
                <a:ext cx="381317" cy="311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8E163E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defTabSz="1088364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100" b="1">
                    <a:solidFill>
                      <a:srgbClr val="000000"/>
                    </a:solidFill>
                  </a:rPr>
                  <a:t>-</a:t>
                </a:r>
                <a:endParaRPr lang="zh-CN" altLang="en-US" sz="21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3562" name="TextBox 37"/>
            <p:cNvSpPr txBox="1">
              <a:spLocks noChangeArrowheads="1"/>
            </p:cNvSpPr>
            <p:nvPr/>
          </p:nvSpPr>
          <p:spPr bwMode="auto">
            <a:xfrm flipH="1">
              <a:off x="7894002" y="5166360"/>
              <a:ext cx="381317" cy="311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8E163E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1088364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 b="1">
                  <a:solidFill>
                    <a:srgbClr val="000000"/>
                  </a:solidFill>
                </a:rPr>
                <a:t>-</a:t>
              </a:r>
              <a:endParaRPr lang="zh-CN" altLang="en-US" sz="2100" b="1">
                <a:solidFill>
                  <a:srgbClr val="000000"/>
                </a:solidFill>
              </a:endParaRPr>
            </a:p>
          </p:txBody>
        </p:sp>
      </p:grp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70449" y="703757"/>
            <a:ext cx="3942837" cy="57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海水提溴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319828" y="1253161"/>
            <a:ext cx="11441084" cy="13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溴是一种贵重的药品原料，消毒药品。地球上99％以上的溴都蕴藏在大海达</a:t>
            </a:r>
            <a:r>
              <a:rPr lang="en-US" altLang="zh-CN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l×10</a:t>
            </a:r>
            <a:r>
              <a:rPr lang="en-US" altLang="zh-CN" sz="3300" b="1" baseline="30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sz="33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吨。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9014" y="5878066"/>
            <a:ext cx="3050610" cy="617688"/>
          </a:xfrm>
          <a:prstGeom prst="rect">
            <a:avLst/>
          </a:prstGeom>
          <a:noFill/>
        </p:spPr>
        <p:txBody>
          <a:bodyPr wrap="none" lIns="108791" tIns="54397" rIns="108791" bIns="54397">
            <a:spAutoFit/>
          </a:bodyPr>
          <a:lstStyle/>
          <a:p>
            <a:pPr defTabSz="10883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宋体"/>
                <a:cs typeface="Times New Roman" pitchFamily="18" charset="0"/>
              </a:rPr>
              <a:t>③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再氧化</a:t>
            </a:r>
            <a:r>
              <a:rPr lang="en-US" altLang="zh-CN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提纯</a:t>
            </a:r>
            <a:r>
              <a:rPr lang="en-US" altLang="zh-CN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endParaRPr lang="zh-CN" altLang="en-US" sz="33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1509" name="TextBox 38"/>
          <p:cNvSpPr txBox="1">
            <a:spLocks noChangeArrowheads="1"/>
          </p:cNvSpPr>
          <p:nvPr/>
        </p:nvSpPr>
        <p:spPr bwMode="auto">
          <a:xfrm>
            <a:off x="4385010" y="3244116"/>
            <a:ext cx="1494095" cy="6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33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氧化</a:t>
            </a:r>
          </a:p>
        </p:txBody>
      </p:sp>
      <p:sp>
        <p:nvSpPr>
          <p:cNvPr id="21510" name="TextBox 39"/>
          <p:cNvSpPr txBox="1">
            <a:spLocks noChangeArrowheads="1"/>
          </p:cNvSpPr>
          <p:nvPr/>
        </p:nvSpPr>
        <p:spPr bwMode="auto">
          <a:xfrm>
            <a:off x="9014632" y="4005858"/>
            <a:ext cx="1494095" cy="6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②</a:t>
            </a:r>
            <a:r>
              <a:rPr lang="zh-CN" altLang="en-US" sz="33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富集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0015" y="4647467"/>
            <a:ext cx="1008541" cy="538575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9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21509" grpId="0"/>
      <p:bldP spid="21510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670901" y="3239252"/>
            <a:ext cx="8952335" cy="5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③ 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提纯：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2HBr + Cl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+2HCl</a:t>
            </a: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670896" y="1309993"/>
            <a:ext cx="8135408" cy="5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氧化：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2NaBr + Cl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+2NaCl</a:t>
            </a: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6714941" y="1294384"/>
            <a:ext cx="4564842" cy="5561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Cl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==Br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+ 2Cl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670896" y="1989636"/>
            <a:ext cx="10175609" cy="122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zh-CN" altLang="en-US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富集：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Br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+ 2H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 == H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9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+ 2HBr</a:t>
            </a:r>
          </a:p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+ 2H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 == 4H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SO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+2Br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622599" y="3877089"/>
            <a:ext cx="10945215" cy="2649013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溴的矿物极少，溴主要靠从海水中提取，先在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浓缩海水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含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Br</a:t>
            </a:r>
            <a:r>
              <a:rPr lang="en-US" altLang="zh-CN" sz="33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通入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氯气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，再用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空气或水蒸气将溴吹出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，但得到的溴的浓度很稀。然后用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二氧化硫将其还原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，再通入氯气，再吹出，从而得到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较浓的溴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                  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6276723" y="3210154"/>
            <a:ext cx="5291091" cy="5561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108791" tIns="54397" rIns="108791" bIns="54397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2Br 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 Cl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==Br</a:t>
            </a:r>
            <a:r>
              <a:rPr lang="en-US" altLang="zh-CN" sz="29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+ 2Cl</a:t>
            </a:r>
            <a:r>
              <a:rPr lang="en-US" altLang="zh-CN" sz="29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zh-CN" altLang="en-US" sz="29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4" name="Rectangle 3"/>
          <p:cNvSpPr>
            <a:spLocks noChangeArrowheads="1"/>
          </p:cNvSpPr>
          <p:nvPr/>
        </p:nvSpPr>
        <p:spPr bwMode="auto">
          <a:xfrm>
            <a:off x="304761" y="621484"/>
            <a:ext cx="3940720" cy="5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791" tIns="54397" rIns="108791" bIns="54397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364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海水提溴</a:t>
            </a:r>
          </a:p>
        </p:txBody>
      </p:sp>
    </p:spTree>
    <p:extLst>
      <p:ext uri="{BB962C8B-B14F-4D97-AF65-F5344CB8AC3E}">
        <p14:creationId xmlns:p14="http://schemas.microsoft.com/office/powerpoint/2010/main" val="400926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build="p" animBg="1" autoUpdateAnimBg="0"/>
      <p:bldP spid="11" grpId="0" build="p"/>
      <p:bldP spid="12" grpId="0" animBg="1" autoUpdateAnimBg="0"/>
      <p:bldP spid="13" grpId="0" build="p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9" descr="image02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61918"/>
            <a:ext cx="12211577" cy="32932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306477" y="735470"/>
            <a:ext cx="3942837" cy="57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 anchor="b"/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海带提碘</a:t>
            </a:r>
          </a:p>
        </p:txBody>
      </p:sp>
      <p:sp>
        <p:nvSpPr>
          <p:cNvPr id="23557" name="TextBox 38"/>
          <p:cNvSpPr txBox="1">
            <a:spLocks noChangeArrowheads="1"/>
          </p:cNvSpPr>
          <p:nvPr/>
        </p:nvSpPr>
        <p:spPr bwMode="auto">
          <a:xfrm>
            <a:off x="3026441" y="3562738"/>
            <a:ext cx="1494173" cy="6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①过滤</a:t>
            </a:r>
          </a:p>
        </p:txBody>
      </p:sp>
      <p:sp>
        <p:nvSpPr>
          <p:cNvPr id="23558" name="TextBox 39"/>
          <p:cNvSpPr txBox="1">
            <a:spLocks noChangeArrowheads="1"/>
          </p:cNvSpPr>
          <p:nvPr/>
        </p:nvSpPr>
        <p:spPr bwMode="auto">
          <a:xfrm>
            <a:off x="8025357" y="4248696"/>
            <a:ext cx="1494173" cy="6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氧化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61860" y="2220989"/>
            <a:ext cx="1494173" cy="617726"/>
          </a:xfrm>
          <a:prstGeom prst="rect">
            <a:avLst/>
          </a:prstGeom>
          <a:noFill/>
        </p:spPr>
        <p:txBody>
          <a:bodyPr wrap="none" lIns="108830" tIns="54416" rIns="108830" bIns="54416">
            <a:spAutoFit/>
          </a:bodyPr>
          <a:lstStyle/>
          <a:p>
            <a:pPr defTabSz="10885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萃取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66136" y="5255404"/>
            <a:ext cx="7415835" cy="69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3800" b="1">
                <a:solidFill>
                  <a:srgbClr val="0033CC"/>
                </a:solidFill>
                <a:latin typeface="Times New Roman" panose="02020603050405020304" pitchFamily="18" charset="0"/>
                <a:cs typeface="Times New Roman" pitchFamily="18" charset="0"/>
              </a:rPr>
              <a:t>2I</a:t>
            </a:r>
            <a:r>
              <a:rPr lang="en-US" altLang="zh-CN" sz="3800" b="1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H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+ 2H</a:t>
            </a:r>
            <a:r>
              <a:rPr lang="en-US" altLang="zh-CN" sz="3800" b="1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+ 2H</a:t>
            </a:r>
            <a:r>
              <a:rPr lang="en-US" altLang="zh-CN" sz="3800" b="1" baseline="-25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8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altLang="zh-CN" sz="3800" b="1" baseline="-25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264550" y="4629785"/>
            <a:ext cx="3657124" cy="66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0033CC"/>
                </a:solidFill>
                <a:latin typeface="Times New Roman" panose="02020603050405020304" pitchFamily="18" charset="0"/>
                <a:cs typeface="Times New Roman" pitchFamily="18" charset="0"/>
              </a:rPr>
              <a:t>反应方程式：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9263558" y="909514"/>
            <a:ext cx="1392475" cy="3524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749863" y="600651"/>
            <a:ext cx="1494173" cy="617726"/>
          </a:xfrm>
          <a:prstGeom prst="rect">
            <a:avLst/>
          </a:prstGeom>
          <a:noFill/>
        </p:spPr>
        <p:txBody>
          <a:bodyPr wrap="none" lIns="108830" tIns="54416" rIns="108830" bIns="54416">
            <a:spAutoFit/>
          </a:bodyPr>
          <a:lstStyle/>
          <a:p>
            <a:pPr defTabSz="10885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蒸馏</a:t>
            </a:r>
            <a:endParaRPr lang="zh-CN" altLang="en-US" sz="33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2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7" grpId="0"/>
      <p:bldP spid="23558" grpId="0"/>
      <p:bldP spid="41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070870" y="5734050"/>
            <a:ext cx="7619008" cy="77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2I</a:t>
            </a:r>
            <a:r>
              <a:rPr lang="en-US" altLang="zh-CN" sz="43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+2H</a:t>
            </a:r>
            <a:r>
              <a:rPr lang="en-US" altLang="zh-CN" sz="4300" b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+H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== I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+2H</a:t>
            </a:r>
            <a:r>
              <a:rPr lang="en-US" altLang="zh-CN" sz="43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43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zh-CN" altLang="en-US" sz="4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2918504" y="671670"/>
            <a:ext cx="6196793" cy="6946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088502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800" b="1">
                <a:solidFill>
                  <a:srgbClr val="FF0000"/>
                </a:solidFill>
                <a:latin typeface="宋体" charset="-122"/>
              </a:rPr>
              <a:t>海带中碘离子的检验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4602" y="1348101"/>
            <a:ext cx="11451792" cy="17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取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3g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左右的干海带，把干海带表面的附着物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用刷子刷干净（不要用水冲洗）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，用剪刀剪碎后，用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酒精润湿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，放入坩埚中。点燃酒精灯，灼烧海带至完全成灰，停止加热，冷却。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5185" y="3120161"/>
            <a:ext cx="11451793" cy="12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将海带灰转移到小烧杯中，向其中加入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10 mL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蒸馏水，搅拌、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煮沸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2-3min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，过滤。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1110" y="4365050"/>
            <a:ext cx="11451792" cy="121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30" tIns="54416" rIns="108830" bIns="54416">
            <a:spAutoFit/>
          </a:bodyPr>
          <a:lstStyle>
            <a:lvl1pPr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8E163E"/>
                </a:solidFill>
                <a:latin typeface="Arial" charset="0"/>
                <a:ea typeface="宋体" charset="-122"/>
              </a:defRPr>
            </a:lvl9pPr>
          </a:lstStyle>
          <a:p>
            <a:pPr defTabSz="1088502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步骤</a:t>
            </a:r>
            <a:r>
              <a:rPr lang="en-US" altLang="zh-CN" b="1" smtClean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3.  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在滤液中滴入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几滴稀硫酸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 mol/L)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，再加入约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 mL 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H</a:t>
            </a:r>
            <a:r>
              <a:rPr lang="en-US" altLang="zh-CN" b="1" baseline="-2500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en-US" altLang="zh-CN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</a:t>
            </a:r>
            <a:r>
              <a:rPr lang="en-US" altLang="zh-CN" b="1" baseline="-25000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 </a:t>
            </a:r>
            <a:r>
              <a:rPr lang="en-US" altLang="zh-CN" b="1" baseline="-25000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质量分数约为</a:t>
            </a: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3%)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，观察现象。加入几滴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淀粉溶液</a:t>
            </a:r>
            <a:r>
              <a:rPr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，观察现象。</a:t>
            </a:r>
          </a:p>
        </p:txBody>
      </p:sp>
      <p:pic>
        <p:nvPicPr>
          <p:cNvPr id="11" name="图片 10" descr="图片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566" y="3190026"/>
            <a:ext cx="5451824" cy="330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2" y="2"/>
            <a:ext cx="5185158" cy="314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59" y="2"/>
            <a:ext cx="5210555" cy="31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1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676" grpId="0" animBg="1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4" name="Rectangle 18"/>
          <p:cNvSpPr>
            <a:spLocks noGrp="1" noChangeArrowheads="1"/>
          </p:cNvSpPr>
          <p:nvPr>
            <p:ph type="title"/>
          </p:nvPr>
        </p:nvSpPr>
        <p:spPr>
          <a:xfrm>
            <a:off x="118542" y="1341562"/>
            <a:ext cx="10361851" cy="673143"/>
          </a:xfrm>
        </p:spPr>
        <p:txBody>
          <a:bodyPr/>
          <a:lstStyle/>
          <a:p>
            <a:pPr algn="l"/>
            <a:r>
              <a:rPr lang="en-US" altLang="zh-CN" sz="3300" b="1" dirty="0">
                <a:solidFill>
                  <a:srgbClr val="FF0000"/>
                </a:solidFill>
                <a:ea typeface="黑体" pitchFamily="2" charset="-122"/>
              </a:rPr>
              <a:t>【</a:t>
            </a:r>
            <a:r>
              <a:rPr lang="zh-CN" altLang="en-US" sz="3300" b="1" dirty="0">
                <a:solidFill>
                  <a:srgbClr val="FF0000"/>
                </a:solidFill>
                <a:ea typeface="黑体" pitchFamily="2" charset="-122"/>
              </a:rPr>
              <a:t>实验原理</a:t>
            </a:r>
            <a:r>
              <a:rPr lang="en-US" altLang="zh-CN" sz="3300" b="1" dirty="0">
                <a:solidFill>
                  <a:srgbClr val="FF0000"/>
                </a:solidFill>
                <a:ea typeface="黑体" pitchFamily="2" charset="-122"/>
              </a:rPr>
              <a:t>】</a:t>
            </a:r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406574" y="1924428"/>
            <a:ext cx="11521280" cy="46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3300" b="1" dirty="0" smtClean="0">
                <a:latin typeface="仿宋_GB2312" pitchFamily="49" charset="-122"/>
                <a:ea typeface="仿宋_GB2312" pitchFamily="49" charset="-122"/>
              </a:rPr>
              <a:t>    利用</a:t>
            </a:r>
            <a:r>
              <a:rPr lang="zh-CN" altLang="en-US" sz="3300" b="1" dirty="0">
                <a:latin typeface="仿宋_GB2312" pitchFamily="49" charset="-122"/>
                <a:ea typeface="仿宋_GB2312" pitchFamily="49" charset="-122"/>
              </a:rPr>
              <a:t>结晶水受热到一定温度时可以脱去结晶水的一部分或全部的方法。</a:t>
            </a:r>
          </a:p>
          <a:p>
            <a:pPr>
              <a:lnSpc>
                <a:spcPct val="125000"/>
              </a:lnSpc>
            </a:pP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CuSO</a:t>
            </a:r>
            <a:r>
              <a:rPr lang="en-US" altLang="zh-CN" sz="36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·5H</a:t>
            </a:r>
            <a:r>
              <a:rPr lang="en-US" altLang="zh-CN" sz="36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36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晶体在不同温度下的逐步脱水：</a:t>
            </a:r>
          </a:p>
          <a:p>
            <a:endParaRPr kumimoji="0" lang="en-US" altLang="zh-CN" sz="2800" b="1" dirty="0" smtClean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zh-CN" altLang="en-US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·5H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CuSO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·3H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+ 2H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</a:p>
          <a:p>
            <a:endParaRPr kumimoji="0" lang="en-US" altLang="zh-CN" sz="2800" b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·3H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+ 2H</a:t>
            </a:r>
            <a:r>
              <a:rPr kumimoji="0" lang="en-US" altLang="zh-CN" sz="2800" b="1" baseline="-180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</a:p>
          <a:p>
            <a:endParaRPr kumimoji="0" lang="en-US" altLang="zh-CN" sz="2800" b="1" dirty="0"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  <a:p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·H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                         CuSO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+ 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H</a:t>
            </a:r>
            <a:r>
              <a:rPr kumimoji="0" lang="en-US" altLang="zh-CN" sz="2800" b="1" baseline="-18000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800" b="1" dirty="0" smtClean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O</a:t>
            </a:r>
            <a:endParaRPr lang="en-US" altLang="zh-CN" sz="2100" dirty="0">
              <a:latin typeface="Arial" charset="0"/>
            </a:endParaRPr>
          </a:p>
        </p:txBody>
      </p:sp>
      <p:grpSp>
        <p:nvGrpSpPr>
          <p:cNvPr id="34836" name="Group 20"/>
          <p:cNvGrpSpPr>
            <a:grpSpLocks/>
          </p:cNvGrpSpPr>
          <p:nvPr/>
        </p:nvGrpSpPr>
        <p:grpSpPr bwMode="auto">
          <a:xfrm>
            <a:off x="2998960" y="4164016"/>
            <a:ext cx="2093110" cy="2794647"/>
            <a:chOff x="1858" y="2037"/>
            <a:chExt cx="989" cy="1760"/>
          </a:xfrm>
        </p:grpSpPr>
        <p:sp>
          <p:nvSpPr>
            <p:cNvPr id="34837" name="Text Box 21"/>
            <p:cNvSpPr txBox="1">
              <a:spLocks noChangeArrowheads="1"/>
            </p:cNvSpPr>
            <p:nvPr/>
          </p:nvSpPr>
          <p:spPr bwMode="auto">
            <a:xfrm>
              <a:off x="2154" y="2037"/>
              <a:ext cx="5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48℃</a:t>
              </a:r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1927" y="2317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>
              <a:off x="1940" y="2851"/>
              <a:ext cx="90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0" name="Text Box 24"/>
            <p:cNvSpPr txBox="1">
              <a:spLocks noChangeArrowheads="1"/>
            </p:cNvSpPr>
            <p:nvPr/>
          </p:nvSpPr>
          <p:spPr bwMode="auto">
            <a:xfrm>
              <a:off x="2164" y="2538"/>
              <a:ext cx="45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99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>
              <a:off x="1858" y="3401"/>
              <a:ext cx="9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42" name="Text Box 26"/>
            <p:cNvSpPr txBox="1">
              <a:spLocks noChangeArrowheads="1"/>
            </p:cNvSpPr>
            <p:nvPr/>
          </p:nvSpPr>
          <p:spPr bwMode="auto">
            <a:xfrm>
              <a:off x="2024" y="2886"/>
              <a:ext cx="589" cy="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218℃</a:t>
              </a:r>
            </a:p>
            <a:p>
              <a:pPr>
                <a:spcBef>
                  <a:spcPct val="50000"/>
                </a:spcBef>
              </a:pPr>
              <a:endPara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2062758" y="549474"/>
            <a:ext cx="8914514" cy="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硫酸铜晶体中结晶水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含量的测定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42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27"/>
          <p:cNvSpPr txBox="1">
            <a:spLocks noChangeArrowheads="1"/>
          </p:cNvSpPr>
          <p:nvPr/>
        </p:nvSpPr>
        <p:spPr bwMode="auto">
          <a:xfrm>
            <a:off x="812695" y="4801712"/>
            <a:ext cx="14438020" cy="84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endParaRPr lang="en-US" altLang="zh-CN" b="1">
              <a:solidFill>
                <a:srgbClr val="000000"/>
              </a:solidFill>
              <a:latin typeface="宋体" charset="-122"/>
            </a:endParaRPr>
          </a:p>
          <a:p>
            <a:endParaRPr lang="en-US" altLang="zh-CN" b="1">
              <a:latin typeface="宋体" charset="-122"/>
            </a:endParaRPr>
          </a:p>
        </p:txBody>
      </p:sp>
      <p:sp>
        <p:nvSpPr>
          <p:cNvPr id="3076" name="Rectangle 1028"/>
          <p:cNvSpPr>
            <a:spLocks noChangeArrowheads="1"/>
          </p:cNvSpPr>
          <p:nvPr/>
        </p:nvSpPr>
        <p:spPr bwMode="auto">
          <a:xfrm>
            <a:off x="406348" y="1583375"/>
            <a:ext cx="276860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一、实验用品</a:t>
            </a:r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507934" y="2496399"/>
            <a:ext cx="9991732" cy="163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仪器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：托盘天平、研钵、坩埚、坩埚钳、三角架、</a:t>
            </a:r>
          </a:p>
          <a:p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泥三角、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玻璃棒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、干燥器、酒精灯。</a:t>
            </a:r>
          </a:p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药品</a:t>
            </a:r>
            <a:r>
              <a:rPr lang="zh-CN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：硫酸铜晶体 </a:t>
            </a:r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507934" y="5332330"/>
            <a:ext cx="73339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研磨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：在研钵中将硫酸铜晶体磨碎。</a:t>
            </a:r>
          </a:p>
        </p:txBody>
      </p:sp>
      <p:sp>
        <p:nvSpPr>
          <p:cNvPr id="3079" name="Rectangle 1031"/>
          <p:cNvSpPr>
            <a:spLocks noChangeArrowheads="1"/>
          </p:cNvSpPr>
          <p:nvPr/>
        </p:nvSpPr>
        <p:spPr bwMode="auto">
          <a:xfrm>
            <a:off x="351322" y="4555863"/>
            <a:ext cx="276860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二、实验步骤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2062758" y="549474"/>
            <a:ext cx="8914514" cy="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4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硫酸铜晶体中结晶水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  <a:cs typeface="Times New Roman" panose="02020603050405020304" pitchFamily="18" charset="0"/>
              </a:rPr>
              <a:t>含量的测定</a:t>
            </a:r>
            <a:r>
              <a:rPr lang="zh-CN" altLang="en-US" sz="4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2" descr="http://www.macmillan.com.hk/science/3.3_interactive/picture/ch5ana1a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54" y="4378854"/>
            <a:ext cx="3088027" cy="216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macmillan.com.hk/science/3.3_interactive/picture/ch5ana1c.jpg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7843" flipV="1">
            <a:off x="8783092" y="3042815"/>
            <a:ext cx="3758711" cy="16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utoUpdateAnimBg="0"/>
      <p:bldP spid="3077" grpId="0" autoUpdateAnimBg="0"/>
      <p:bldP spid="3078" grpId="0" autoUpdateAnimBg="0"/>
      <p:bldP spid="307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81101" y="130197"/>
            <a:ext cx="9082459" cy="6147768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物质分离、提纯的常用方法及装置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常规实验装置</a:t>
            </a:r>
            <a:endParaRPr lang="en-US" altLang="zh-CN" sz="290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过滤：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适用条件：不溶性固体和液体的分离。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说明：操作中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一贴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紧贴漏斗内壁；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：滤纸上边缘低于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，液面低于滤纸边缘；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三靠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：烧杯紧靠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，玻璃棒轻靠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处，漏斗下端尖口处紧靠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若滤液浑浊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，需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。浑浊的原因可能是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100" kern="100" dirty="0">
              <a:latin typeface="宋体"/>
              <a:cs typeface="Courier New"/>
            </a:endParaRPr>
          </a:p>
        </p:txBody>
      </p:sp>
      <p:pic>
        <p:nvPicPr>
          <p:cNvPr id="228354" name="Picture 2" descr="\\李笑影\e\人教版化学\HX7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26" y="1560004"/>
            <a:ext cx="2465720" cy="343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24246" y="2152201"/>
            <a:ext cx="92839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滤纸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69993" y="2790114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漏斗边缘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2639" y="3458506"/>
            <a:ext cx="130028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81921" y="3420694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三层滤纸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1999" y="4065939"/>
            <a:ext cx="167218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烧杯内壁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143" y="4056933"/>
            <a:ext cx="3531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更换滤纸，重新过滤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84407" y="4694846"/>
            <a:ext cx="5019254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滤纸破损、滤液超过滤纸边缘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/>
      <p:bldP spid="17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609521" y="1125538"/>
            <a:ext cx="10666611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2.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称量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：先称空坩埚质量（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1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，再称坩埚和硫酸铜晶体的质量（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2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。   </a:t>
            </a:r>
          </a:p>
        </p:txBody>
      </p:sp>
      <p:pic>
        <p:nvPicPr>
          <p:cNvPr id="2052" name="Picture 4" descr="http://huaxue.fsjy.net/图片/yiqi018.GIF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4" y="2972227"/>
            <a:ext cx="5180926" cy="254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45652"/>
              </p:ext>
            </p:extLst>
          </p:nvPr>
        </p:nvGraphicFramePr>
        <p:xfrm>
          <a:off x="6399967" y="4039274"/>
          <a:ext cx="2234909" cy="82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6" name="位图图像" r:id="rId5" imgW="676369" imgH="333333" progId="Paint.Picture">
                  <p:embed/>
                </p:oleObj>
              </mc:Choice>
              <mc:Fallback>
                <p:oleObj name="位图图像" r:id="rId5" imgW="676369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967" y="4039274"/>
                        <a:ext cx="2234909" cy="827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009221"/>
              </p:ext>
            </p:extLst>
          </p:nvPr>
        </p:nvGraphicFramePr>
        <p:xfrm>
          <a:off x="9244396" y="3734404"/>
          <a:ext cx="1542850" cy="12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7" name="位图图像" r:id="rId7" imgW="476316" imgH="533474" progId="Paint.Picture">
                  <p:embed/>
                </p:oleObj>
              </mc:Choice>
              <mc:Fallback>
                <p:oleObj name="位图图像" r:id="rId7" imgW="476316" imgH="5334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4396" y="3734404"/>
                        <a:ext cx="1542850" cy="12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9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06347" y="566769"/>
            <a:ext cx="11174546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3.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加热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：缓慢加热、轻轻搅拌、蓝色变白、不再逸出水气、干燥器中冷却。</a:t>
            </a: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97687"/>
              </p:ext>
            </p:extLst>
          </p:nvPr>
        </p:nvGraphicFramePr>
        <p:xfrm>
          <a:off x="7009488" y="2395993"/>
          <a:ext cx="3189402" cy="269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0" name="位图图像" r:id="rId3" imgW="990738" imgH="1114581" progId="Paint.Picture">
                  <p:embed/>
                </p:oleObj>
              </mc:Choice>
              <mc:Fallback>
                <p:oleObj name="位图图像" r:id="rId3" imgW="990738" imgH="11145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488" y="2395993"/>
                        <a:ext cx="3189402" cy="2691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78582" y="5518026"/>
            <a:ext cx="11340584" cy="97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2800" b="1" dirty="0">
                <a:latin typeface="宋体" charset="-122"/>
              </a:rPr>
              <a:t>干燥固体或液体时，干燥剂放在干燥器下部，被干燥物放在干燥器内的搁板上，互相并不接触。</a:t>
            </a: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4895213" y="2386565"/>
            <a:ext cx="12190413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endParaRPr lang="zh-CN" altLang="en-US"/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033263"/>
              </p:ext>
            </p:extLst>
          </p:nvPr>
        </p:nvGraphicFramePr>
        <p:xfrm>
          <a:off x="1117455" y="1938686"/>
          <a:ext cx="4120614" cy="35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1" r:id="rId5" imgW="2771429" imgH="3219899" progId="Paint.Picture">
                  <p:embed/>
                </p:oleObj>
              </mc:Choice>
              <mc:Fallback>
                <p:oleObj r:id="rId5" imgW="2771429" imgH="321989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455" y="1938686"/>
                        <a:ext cx="4120614" cy="3582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0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06346" y="765498"/>
            <a:ext cx="11233475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4.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称量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：加热后必须将坩埚放在装有干燥剂的干燥器里冷却，</a:t>
            </a:r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冷却后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再用天平称量。  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06346" y="1967348"/>
            <a:ext cx="10729420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</a:rPr>
              <a:t>5.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</a:rPr>
              <a:t>再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加热称量：直至恒重（两次称量误差小于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</a:rPr>
              <a:t>0.1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克）。坩埚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</a:rPr>
              <a:t>+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无水硫酸铜的质量（</a:t>
            </a:r>
            <a:r>
              <a:rPr lang="en-US" altLang="zh-CN" sz="3300" b="1" dirty="0">
                <a:solidFill>
                  <a:srgbClr val="FF0000"/>
                </a:solidFill>
                <a:latin typeface="宋体" charset="-122"/>
              </a:rPr>
              <a:t>m</a:t>
            </a:r>
            <a:r>
              <a:rPr lang="en-US" altLang="zh-CN" sz="3300" b="1" baseline="-30000" dirty="0">
                <a:solidFill>
                  <a:srgbClr val="FF0000"/>
                </a:solidFill>
                <a:latin typeface="宋体" charset="-122"/>
              </a:rPr>
              <a:t>3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</a:rPr>
              <a:t>） 。  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3397751" y="3501802"/>
            <a:ext cx="5073719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b="1" dirty="0">
                <a:latin typeface="Arial" charset="0"/>
              </a:rPr>
              <a:t>2g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CuSO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4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·5H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O</a:t>
            </a:r>
            <a:r>
              <a:rPr lang="en-US" altLang="zh-CN" b="1" dirty="0">
                <a:latin typeface="Arial" charset="0"/>
              </a:rPr>
              <a:t>———1.2g </a:t>
            </a:r>
            <a:r>
              <a:rPr lang="en-US" altLang="zh-CN" b="1" dirty="0">
                <a:solidFill>
                  <a:srgbClr val="FF0000"/>
                </a:solidFill>
                <a:latin typeface="Arial" charset="0"/>
              </a:rPr>
              <a:t>CuSO</a:t>
            </a:r>
            <a:r>
              <a:rPr lang="en-US" altLang="zh-CN" b="1" baseline="-25000" dirty="0">
                <a:solidFill>
                  <a:srgbClr val="FF0000"/>
                </a:solidFill>
                <a:latin typeface="Arial" charset="0"/>
              </a:rPr>
              <a:t>4</a:t>
            </a: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3723676" y="4452935"/>
            <a:ext cx="4166419" cy="47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2 </a:t>
            </a:r>
            <a:r>
              <a:rPr lang="en-US" altLang="zh-CN" b="1">
                <a:latin typeface="Arial" charset="0"/>
              </a:rPr>
              <a:t>g ——— 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1.2 </a:t>
            </a:r>
            <a:r>
              <a:rPr lang="en-US" altLang="zh-CN" b="1">
                <a:latin typeface="Arial" charset="0"/>
              </a:rPr>
              <a:t>g ———</a:t>
            </a:r>
            <a:r>
              <a:rPr lang="en-US" altLang="zh-CN" b="1">
                <a:solidFill>
                  <a:srgbClr val="FF0000"/>
                </a:solidFill>
                <a:latin typeface="Arial" charset="0"/>
              </a:rPr>
              <a:t>1.1 </a:t>
            </a:r>
            <a:r>
              <a:rPr lang="en-US" altLang="zh-CN" b="1">
                <a:latin typeface="Arial" charset="0"/>
              </a:rPr>
              <a:t>g</a:t>
            </a:r>
          </a:p>
        </p:txBody>
      </p:sp>
      <p:grpSp>
        <p:nvGrpSpPr>
          <p:cNvPr id="5139" name="Group 19"/>
          <p:cNvGrpSpPr>
            <a:grpSpLocks/>
          </p:cNvGrpSpPr>
          <p:nvPr/>
        </p:nvGrpSpPr>
        <p:grpSpPr bwMode="auto">
          <a:xfrm>
            <a:off x="4932527" y="5062676"/>
            <a:ext cx="3157656" cy="868563"/>
            <a:chOff x="2160" y="3095"/>
            <a:chExt cx="1492" cy="547"/>
          </a:xfrm>
        </p:grpSpPr>
        <p:sp>
          <p:nvSpPr>
            <p:cNvPr id="5137" name="AutoShape 17"/>
            <p:cNvSpPr>
              <a:spLocks/>
            </p:cNvSpPr>
            <p:nvPr/>
          </p:nvSpPr>
          <p:spPr bwMode="auto">
            <a:xfrm rot="-5400000">
              <a:off x="2889" y="2510"/>
              <a:ext cx="78" cy="1248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8" name="Rectangle 18"/>
            <p:cNvSpPr>
              <a:spLocks noChangeArrowheads="1"/>
            </p:cNvSpPr>
            <p:nvPr/>
          </p:nvSpPr>
          <p:spPr bwMode="auto">
            <a:xfrm>
              <a:off x="2160" y="3264"/>
              <a:ext cx="1492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300" b="1" dirty="0">
                  <a:solidFill>
                    <a:srgbClr val="000000"/>
                  </a:solidFill>
                  <a:latin typeface="隶书" pitchFamily="49" charset="-122"/>
                  <a:ea typeface="隶书" pitchFamily="49" charset="-122"/>
                </a:rPr>
                <a:t>反应完全的标志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utoUpdateAnimBg="0"/>
      <p:bldP spid="5135" grpId="0" autoUpdateAnimBg="0"/>
      <p:bldP spid="513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507934" y="1015200"/>
            <a:ext cx="2234909" cy="66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 smtClean="0">
                <a:solidFill>
                  <a:srgbClr val="000000"/>
                </a:solidFill>
                <a:latin typeface="宋体" charset="-122"/>
              </a:rPr>
              <a:t>6.</a:t>
            </a:r>
            <a:r>
              <a:rPr lang="zh-CN" altLang="en-US" sz="3600" b="1" dirty="0" smtClean="0">
                <a:solidFill>
                  <a:srgbClr val="000000"/>
                </a:solidFill>
                <a:latin typeface="宋体" charset="-122"/>
              </a:rPr>
              <a:t>计算 </a:t>
            </a:r>
            <a:endParaRPr lang="zh-CN" altLang="en-US" sz="3600" b="1" dirty="0">
              <a:solidFill>
                <a:srgbClr val="000000"/>
              </a:solidFill>
              <a:latin typeface="宋体" charset="-122"/>
            </a:endParaRP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7934" y="4292558"/>
            <a:ext cx="10869785" cy="207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宋体" charset="-122"/>
              </a:rPr>
              <a:t>三、误差分析 </a:t>
            </a:r>
            <a:r>
              <a:rPr lang="en-US" altLang="zh-CN" sz="3600" b="1" dirty="0">
                <a:latin typeface="Times New Roman"/>
              </a:rPr>
              <a:t>—</a:t>
            </a:r>
            <a:r>
              <a:rPr lang="en-US" altLang="zh-CN" sz="3600" b="1" dirty="0">
                <a:latin typeface="宋体" charset="-122"/>
              </a:rPr>
              <a:t> </a:t>
            </a:r>
            <a:r>
              <a:rPr lang="zh-CN" altLang="en-US" sz="3600" b="1" dirty="0">
                <a:latin typeface="宋体" charset="-122"/>
              </a:rPr>
              <a:t>与正确操作值比较</a:t>
            </a:r>
          </a:p>
          <a:p>
            <a:endParaRPr lang="zh-CN" altLang="en-US" sz="3600" b="1" dirty="0">
              <a:solidFill>
                <a:srgbClr val="FF0000"/>
              </a:solidFill>
              <a:latin typeface="宋体" charset="-122"/>
            </a:endParaRPr>
          </a:p>
          <a:p>
            <a:r>
              <a:rPr lang="zh-CN" altLang="en-US" sz="2800" b="1" dirty="0">
                <a:latin typeface="宋体" charset="-122"/>
              </a:rPr>
              <a:t>根据公式：测得的水的质量比正常值少，则结果偏低；测得的水的质量比正常值多，则结果为偏高。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5282512" y="3377946"/>
            <a:ext cx="2382277" cy="54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2800" b="1"/>
              <a:t>理论值：</a:t>
            </a:r>
            <a:r>
              <a:rPr lang="en-US" altLang="zh-CN" sz="2800" b="1"/>
              <a:t>36%</a:t>
            </a:r>
          </a:p>
        </p:txBody>
      </p:sp>
      <p:grpSp>
        <p:nvGrpSpPr>
          <p:cNvPr id="32788" name="Group 20"/>
          <p:cNvGrpSpPr>
            <a:grpSpLocks/>
          </p:cNvGrpSpPr>
          <p:nvPr/>
        </p:nvGrpSpPr>
        <p:grpSpPr bwMode="auto">
          <a:xfrm>
            <a:off x="5282511" y="1990151"/>
            <a:ext cx="3942837" cy="1089278"/>
            <a:chOff x="2496" y="998"/>
            <a:chExt cx="1863" cy="686"/>
          </a:xfrm>
        </p:grpSpPr>
        <p:grpSp>
          <p:nvGrpSpPr>
            <p:cNvPr id="32777" name="Group 9"/>
            <p:cNvGrpSpPr>
              <a:grpSpLocks/>
            </p:cNvGrpSpPr>
            <p:nvPr/>
          </p:nvGrpSpPr>
          <p:grpSpPr bwMode="auto">
            <a:xfrm>
              <a:off x="2852" y="998"/>
              <a:ext cx="816" cy="686"/>
              <a:chOff x="3552" y="3340"/>
              <a:chExt cx="816" cy="686"/>
            </a:xfrm>
          </p:grpSpPr>
          <p:sp>
            <p:nvSpPr>
              <p:cNvPr id="32778" name="Rectangle 10"/>
              <p:cNvSpPr>
                <a:spLocks noChangeArrowheads="1"/>
              </p:cNvSpPr>
              <p:nvPr/>
            </p:nvSpPr>
            <p:spPr bwMode="auto">
              <a:xfrm>
                <a:off x="3600" y="3340"/>
                <a:ext cx="70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2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－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latin typeface="Arial" charset="0"/>
                    <a:cs typeface="Times New Roman" charset="0"/>
                  </a:rPr>
                  <a:t>3</a:t>
                </a:r>
                <a:endParaRPr lang="en-US" altLang="zh-CN" sz="2800" b="1" dirty="0">
                  <a:solidFill>
                    <a:srgbClr val="FF0000"/>
                  </a:solidFill>
                  <a:latin typeface="Arial" charset="0"/>
                  <a:cs typeface="Times New Roman" charset="0"/>
                </a:endParaRPr>
              </a:p>
            </p:txBody>
          </p:sp>
          <p:sp>
            <p:nvSpPr>
              <p:cNvPr id="32779" name="Rectangle 11"/>
              <p:cNvSpPr>
                <a:spLocks noChangeArrowheads="1"/>
              </p:cNvSpPr>
              <p:nvPr/>
            </p:nvSpPr>
            <p:spPr bwMode="auto">
              <a:xfrm>
                <a:off x="3600" y="3696"/>
                <a:ext cx="75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>
                    <a:latin typeface="Arial" charset="0"/>
                    <a:cs typeface="Times New Roman" charset="0"/>
                  </a:rPr>
                  <a:t>2</a:t>
                </a:r>
                <a:r>
                  <a:rPr lang="en-US" altLang="zh-CN" sz="2800" b="1">
                    <a:latin typeface="Arial" charset="0"/>
                    <a:cs typeface="Times New Roman" charset="0"/>
                  </a:rPr>
                  <a:t> </a:t>
                </a:r>
                <a:r>
                  <a:rPr lang="zh-CN" altLang="en-US" sz="2800" b="1">
                    <a:latin typeface="Arial" charset="0"/>
                    <a:cs typeface="Times New Roman" charset="0"/>
                  </a:rPr>
                  <a:t>－</a:t>
                </a:r>
                <a:r>
                  <a:rPr lang="en-US" altLang="zh-CN" sz="2800" b="1">
                    <a:latin typeface="Arial" charset="0"/>
                    <a:cs typeface="Times New Roman" charset="0"/>
                  </a:rPr>
                  <a:t>W</a:t>
                </a:r>
                <a:r>
                  <a:rPr lang="en-US" altLang="zh-CN" sz="2800" b="1" baseline="-25000">
                    <a:latin typeface="Arial" charset="0"/>
                    <a:cs typeface="Times New Roman" charset="0"/>
                  </a:rPr>
                  <a:t>1</a:t>
                </a:r>
              </a:p>
            </p:txBody>
          </p:sp>
          <p:sp>
            <p:nvSpPr>
              <p:cNvPr id="32780" name="Line 12"/>
              <p:cNvSpPr>
                <a:spLocks noChangeShapeType="1"/>
              </p:cNvSpPr>
              <p:nvPr/>
            </p:nvSpPr>
            <p:spPr bwMode="auto">
              <a:xfrm>
                <a:off x="3552" y="3696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sp>
          <p:nvSpPr>
            <p:cNvPr id="32781" name="Rectangle 13"/>
            <p:cNvSpPr>
              <a:spLocks noChangeArrowheads="1"/>
            </p:cNvSpPr>
            <p:nvPr/>
          </p:nvSpPr>
          <p:spPr bwMode="auto">
            <a:xfrm>
              <a:off x="2496" y="1200"/>
              <a:ext cx="25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/>
                <a:t>＝</a:t>
              </a:r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3620" y="1200"/>
              <a:ext cx="7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×100% </a:t>
              </a:r>
            </a:p>
          </p:txBody>
        </p:sp>
      </p:grpSp>
      <p:grpSp>
        <p:nvGrpSpPr>
          <p:cNvPr id="32787" name="Group 19"/>
          <p:cNvGrpSpPr>
            <a:grpSpLocks/>
          </p:cNvGrpSpPr>
          <p:nvPr/>
        </p:nvGrpSpPr>
        <p:grpSpPr bwMode="auto">
          <a:xfrm>
            <a:off x="3616913" y="692862"/>
            <a:ext cx="7293083" cy="1365566"/>
            <a:chOff x="1709" y="181"/>
            <a:chExt cx="3446" cy="860"/>
          </a:xfrm>
        </p:grpSpPr>
        <p:sp>
          <p:nvSpPr>
            <p:cNvPr id="32772" name="Line 4"/>
            <p:cNvSpPr>
              <a:spLocks noChangeShapeType="1"/>
            </p:cNvSpPr>
            <p:nvPr/>
          </p:nvSpPr>
          <p:spPr bwMode="auto">
            <a:xfrm>
              <a:off x="2832" y="624"/>
              <a:ext cx="1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3046" y="181"/>
              <a:ext cx="106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solidFill>
                    <a:srgbClr val="FF0000"/>
                  </a:solidFill>
                  <a:latin typeface="宋体" charset="-122"/>
                </a:rPr>
                <a:t>m</a:t>
              </a:r>
              <a:r>
                <a:rPr kumimoji="0" lang="zh-CN" altLang="en-US" sz="2800" b="1" dirty="0">
                  <a:solidFill>
                    <a:srgbClr val="FF0000"/>
                  </a:solidFill>
                  <a:latin typeface="宋体" charset="-122"/>
                </a:rPr>
                <a:t>（结晶水）</a:t>
              </a:r>
            </a:p>
          </p:txBody>
        </p: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2867" y="595"/>
              <a:ext cx="148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b="1" dirty="0">
                  <a:latin typeface="宋体" charset="-122"/>
                </a:rPr>
                <a:t>m</a:t>
              </a:r>
              <a:r>
                <a:rPr kumimoji="0" lang="zh-CN" altLang="en-US" sz="2800" b="1" dirty="0">
                  <a:latin typeface="宋体" charset="-122"/>
                </a:rPr>
                <a:t>（硫酸铜晶体） </a:t>
              </a: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1709" y="480"/>
              <a:ext cx="93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800" b="1">
                  <a:latin typeface="宋体" charset="-122"/>
                </a:rPr>
                <a:t>ω(</a:t>
              </a:r>
              <a:r>
                <a:rPr kumimoji="0" lang="en-US" altLang="zh-CN" sz="2800" b="1">
                  <a:latin typeface="Arial" charset="0"/>
                </a:rPr>
                <a:t>H</a:t>
              </a:r>
              <a:r>
                <a:rPr kumimoji="0" lang="en-US" altLang="zh-CN" sz="2800" b="1" baseline="-25000">
                  <a:latin typeface="Arial" charset="0"/>
                </a:rPr>
                <a:t>2</a:t>
              </a:r>
              <a:r>
                <a:rPr kumimoji="0" lang="en-US" altLang="zh-CN" sz="2800" b="1">
                  <a:latin typeface="Arial" charset="0"/>
                </a:rPr>
                <a:t>O) </a:t>
              </a:r>
              <a:r>
                <a:rPr lang="zh-CN" altLang="en-US" sz="2800" b="1"/>
                <a:t>＝</a:t>
              </a:r>
            </a:p>
          </p:txBody>
        </p:sp>
        <p:sp>
          <p:nvSpPr>
            <p:cNvPr id="32786" name="Rectangle 18"/>
            <p:cNvSpPr>
              <a:spLocks noChangeArrowheads="1"/>
            </p:cNvSpPr>
            <p:nvPr/>
          </p:nvSpPr>
          <p:spPr bwMode="auto">
            <a:xfrm>
              <a:off x="4416" y="480"/>
              <a:ext cx="7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×100%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19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utoUpdateAnimBg="0"/>
      <p:bldP spid="32782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03174" y="837506"/>
            <a:ext cx="1919009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四、思考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04760" y="1523465"/>
            <a:ext cx="118856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为了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保证硫酸铜晶体分解完全，可采取哪些措施？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89416" y="2361859"/>
            <a:ext cx="9140538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⑴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研磨硫酸铜晶体，使之受热均匀，分解充分。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06347" y="3047818"/>
            <a:ext cx="10414925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⑵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称量－冷却－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称量－加热－冷却－称量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，直至恒重。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304760" y="4586461"/>
            <a:ext cx="81269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</a:t>
            </a:r>
            <a:r>
              <a:rPr lang="zh-CN" altLang="en-US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将坩埚在干燥器中冷却？ 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01587" y="5424855"/>
            <a:ext cx="11885653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因为在空气中冷却，硫酸铜将又会吸收空气中的水蒸气。 </a:t>
            </a: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406347" y="3809994"/>
            <a:ext cx="10203328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⑶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最好的方法是：坩埚加盖后放在烘箱中恒温烘干。 </a:t>
            </a:r>
          </a:p>
        </p:txBody>
      </p:sp>
    </p:spTree>
    <p:extLst>
      <p:ext uri="{BB962C8B-B14F-4D97-AF65-F5344CB8AC3E}">
        <p14:creationId xmlns:p14="http://schemas.microsoft.com/office/powerpoint/2010/main" val="30883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utoUpdateAnimBg="0"/>
      <p:bldP spid="7174" grpId="0" autoUpdateAnimBg="0"/>
      <p:bldP spid="7175" grpId="0" autoUpdateAnimBg="0"/>
      <p:bldP spid="7176" grpId="0" autoUpdateAnimBg="0"/>
      <p:bldP spid="7177" grpId="0" autoUpdateAnimBg="0"/>
      <p:bldP spid="718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86243" y="693490"/>
            <a:ext cx="11841611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latin typeface="宋体" charset="-122"/>
              </a:rPr>
              <a:t>3.</a:t>
            </a:r>
            <a:r>
              <a:rPr lang="zh-CN" altLang="en-US" sz="3300" b="1" dirty="0" smtClean="0">
                <a:latin typeface="宋体" charset="-122"/>
              </a:rPr>
              <a:t>为了</a:t>
            </a:r>
            <a:r>
              <a:rPr lang="zh-CN" altLang="en-US" sz="3300" b="1" dirty="0">
                <a:latin typeface="宋体" charset="-122"/>
              </a:rPr>
              <a:t>防止</a:t>
            </a:r>
            <a:r>
              <a:rPr lang="zh-CN" altLang="en-US" sz="3300" b="1" dirty="0"/>
              <a:t>硫酸铜晶体</a:t>
            </a:r>
            <a:r>
              <a:rPr lang="zh-CN" altLang="en-US" sz="3300" b="1" dirty="0">
                <a:latin typeface="宋体" charset="-122"/>
              </a:rPr>
              <a:t>温度过高变成黑色，可采取了哪些措施？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724535" y="1629594"/>
            <a:ext cx="10565025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缓慢加热、不断搅拌、无水蒸气逸出停止加热。 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03173" y="2636818"/>
            <a:ext cx="11724681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/>
            <a:r>
              <a:rPr lang="en-US" altLang="zh-CN" sz="3300" b="1" dirty="0" smtClean="0">
                <a:latin typeface="宋体" charset="-122"/>
              </a:rPr>
              <a:t>4.</a:t>
            </a:r>
            <a:r>
              <a:rPr lang="zh-CN" altLang="en-US" sz="3300" b="1" dirty="0" smtClean="0">
                <a:latin typeface="宋体" charset="-122"/>
              </a:rPr>
              <a:t>为了</a:t>
            </a:r>
            <a:r>
              <a:rPr lang="zh-CN" altLang="en-US" sz="3300" b="1" dirty="0">
                <a:latin typeface="宋体" charset="-122"/>
              </a:rPr>
              <a:t>使实验的数据更接近于理论值，除了上述措施外，还能采取哪些措施？ 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50590" y="3861842"/>
            <a:ext cx="87157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⑴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将坩埚在自来水中洗干净，烘干后再称量。</a:t>
            </a: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50590" y="4632768"/>
            <a:ext cx="10899136" cy="112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⑵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可以将玻璃棒和坩埚一道称量，使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玻璃棒上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粘有的硫酸铜不流失。</a:t>
            </a: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47816" y="5852250"/>
            <a:ext cx="8715742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⑶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将硫酸铜晶体进行重结晶，凉干后再实验。</a:t>
            </a:r>
          </a:p>
        </p:txBody>
      </p:sp>
    </p:spTree>
    <p:extLst>
      <p:ext uri="{BB962C8B-B14F-4D97-AF65-F5344CB8AC3E}">
        <p14:creationId xmlns:p14="http://schemas.microsoft.com/office/powerpoint/2010/main" val="27720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197" grpId="0" autoUpdateAnimBg="0"/>
      <p:bldP spid="8199" grpId="0" autoUpdateAnimBg="0"/>
      <p:bldP spid="8200" grpId="0" autoUpdateAnimBg="0"/>
      <p:bldP spid="8201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304760" y="609741"/>
            <a:ext cx="11407070" cy="582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例题</a:t>
            </a:r>
            <a:r>
              <a:rPr lang="en-US" altLang="zh-CN" sz="3300" b="1" dirty="0">
                <a:solidFill>
                  <a:srgbClr val="FF0000"/>
                </a:solidFill>
                <a:latin typeface="Arial" charset="0"/>
              </a:rPr>
              <a:t>A</a:t>
            </a: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：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进行硫酸铜晶体中结晶水含量的测定时，在下列①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～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⑤叙述的原因中会使测出的结果偏低的应是</a:t>
            </a:r>
            <a:r>
              <a:rPr lang="en-US" altLang="zh-CN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A~D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中的：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      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（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  <a:cs typeface="Times New Roman" charset="0"/>
              </a:rPr>
              <a:t>        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）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①称空坩埚时，坩埚外壁带有少量水滴；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②晶体中含有惰性杂质；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③晶体还带有蓝色就停止加热；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④停止加热后，放在空气中冷却，坩埚上有坩埚盖盖好</a:t>
            </a:r>
            <a:r>
              <a:rPr lang="en-US" altLang="zh-CN" sz="3300" b="1" dirty="0">
                <a:solidFill>
                  <a:srgbClr val="000000"/>
                </a:solidFill>
                <a:latin typeface="Arial" charset="0"/>
              </a:rPr>
              <a:t>;</a:t>
            </a:r>
            <a:endParaRPr lang="en-US" altLang="zh-CN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algn="just" eaLnBrk="0" hangingPunct="0">
              <a:lnSpc>
                <a:spcPct val="125000"/>
              </a:lnSpc>
            </a:pPr>
            <a:r>
              <a:rPr lang="en-US" altLang="zh-CN" sz="3300" b="1" dirty="0">
                <a:solidFill>
                  <a:srgbClr val="000000"/>
                </a:solidFill>
                <a:latin typeface="Arial" charset="0"/>
              </a:rPr>
              <a:t>⑤</a:t>
            </a:r>
            <a:r>
              <a:rPr lang="zh-CN" altLang="en-US" sz="3300" b="1" dirty="0">
                <a:solidFill>
                  <a:srgbClr val="000000"/>
                </a:solidFill>
                <a:latin typeface="Arial" charset="0"/>
              </a:rPr>
              <a:t>加热过程有少量晶体溅出</a:t>
            </a:r>
            <a:r>
              <a:rPr lang="zh-CN" altLang="en-US" sz="3300" b="1" dirty="0" smtClean="0">
                <a:solidFill>
                  <a:srgbClr val="000000"/>
                </a:solidFill>
                <a:latin typeface="Arial" charset="0"/>
              </a:rPr>
              <a:t>。⑥加热后，固体分解变黑；</a:t>
            </a:r>
            <a:endParaRPr lang="zh-CN" altLang="en-US" sz="3300" b="1" dirty="0">
              <a:solidFill>
                <a:srgbClr val="000000"/>
              </a:solidFill>
              <a:latin typeface="Arial" charset="0"/>
              <a:cs typeface="Times New Roman" charset="0"/>
            </a:endParaRPr>
          </a:p>
          <a:p>
            <a:pPr eaLnBrk="0" hangingPunct="0">
              <a:lnSpc>
                <a:spcPct val="125000"/>
              </a:lnSpc>
            </a:pPr>
            <a:r>
              <a:rPr lang="en-US" altLang="zh-CN" sz="3300" b="1" dirty="0">
                <a:latin typeface="Arial" charset="0"/>
              </a:rPr>
              <a:t>A</a:t>
            </a:r>
            <a:r>
              <a:rPr lang="zh-CN" altLang="en-US" sz="3300" b="1" dirty="0">
                <a:latin typeface="Arial" charset="0"/>
              </a:rPr>
              <a:t>、② ③ ④      </a:t>
            </a:r>
            <a:r>
              <a:rPr lang="en-US" altLang="zh-CN" sz="3300" b="1" dirty="0">
                <a:latin typeface="Arial" charset="0"/>
              </a:rPr>
              <a:t>B</a:t>
            </a:r>
            <a:r>
              <a:rPr lang="zh-CN" altLang="en-US" sz="3300" b="1" dirty="0">
                <a:latin typeface="Arial" charset="0"/>
              </a:rPr>
              <a:t>、② ⑤     </a:t>
            </a:r>
            <a:r>
              <a:rPr lang="en-US" altLang="zh-CN" sz="3300" b="1" dirty="0">
                <a:latin typeface="Arial" charset="0"/>
              </a:rPr>
              <a:t>C</a:t>
            </a:r>
            <a:r>
              <a:rPr lang="zh-CN" altLang="en-US" sz="3300" b="1" dirty="0">
                <a:latin typeface="Arial" charset="0"/>
              </a:rPr>
              <a:t>、③ ⑤       </a:t>
            </a:r>
            <a:r>
              <a:rPr lang="en-US" altLang="zh-CN" sz="3300" b="1" dirty="0">
                <a:latin typeface="Arial" charset="0"/>
              </a:rPr>
              <a:t>D</a:t>
            </a:r>
            <a:r>
              <a:rPr lang="zh-CN" altLang="en-US" sz="3300" b="1" dirty="0">
                <a:latin typeface="Arial" charset="0"/>
              </a:rPr>
              <a:t>、① ④ 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974924" y="1938466"/>
            <a:ext cx="664371" cy="66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Arial" charset="0"/>
                <a:cs typeface="Times New Roman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3778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07934" y="765498"/>
            <a:ext cx="11275904" cy="556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indent="133350"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例题</a:t>
            </a:r>
            <a:r>
              <a:rPr lang="en-US" altLang="zh-CN" sz="3300" b="1" dirty="0">
                <a:solidFill>
                  <a:srgbClr val="FF0000"/>
                </a:solidFill>
                <a:latin typeface="Arial" charset="0"/>
              </a:rPr>
              <a:t>B</a:t>
            </a:r>
            <a:r>
              <a:rPr lang="zh-CN" altLang="en-US" sz="3300" b="1" dirty="0">
                <a:solidFill>
                  <a:srgbClr val="FF0000"/>
                </a:solidFill>
                <a:latin typeface="Arial" charset="0"/>
              </a:rPr>
              <a:t>：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根据实验室中测定硫酸铜晶体结晶水含量的实验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,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填写下列空白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.</a:t>
            </a:r>
          </a:p>
          <a:p>
            <a:pPr algn="just">
              <a:lnSpc>
                <a:spcPct val="125000"/>
              </a:lnSpc>
            </a:pPr>
            <a:r>
              <a:rPr lang="en-US" altLang="zh-CN" sz="3300" b="1" dirty="0" smtClean="0">
                <a:solidFill>
                  <a:srgbClr val="FF0000"/>
                </a:solidFill>
                <a:latin typeface="宋体" charset="-122"/>
                <a:cs typeface="Times New Roman" charset="0"/>
              </a:rPr>
              <a:t>⑴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从下列仪器选出所需仪器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用标号字母填写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)</a:t>
            </a:r>
            <a:r>
              <a:rPr lang="en-US" altLang="zh-CN" sz="3300" b="1" u="sng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                           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。</a:t>
            </a:r>
            <a:endParaRPr lang="en-US" altLang="zh-CN" sz="3300" b="1" dirty="0" smtClean="0">
              <a:solidFill>
                <a:srgbClr val="000000"/>
              </a:solidFill>
              <a:latin typeface="宋体" charset="-122"/>
              <a:cs typeface="Times New Roman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A)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托盘天平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带砝码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(B)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研钵、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(C)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试管夹、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(D)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酒精灯、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(E)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蒸发皿、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(F)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玻璃棒、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(G)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坩埚、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(H)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干燥器、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(I)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石棉网、</a:t>
            </a:r>
            <a:r>
              <a:rPr lang="en-US" altLang="zh-CN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(J)</a:t>
            </a:r>
            <a:r>
              <a:rPr lang="zh-CN" altLang="en-US" sz="3300" b="1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三脚架</a:t>
            </a:r>
          </a:p>
          <a:p>
            <a:pPr algn="just"/>
            <a:endParaRPr lang="zh-CN" altLang="en-US" sz="3300" b="1" dirty="0">
              <a:solidFill>
                <a:schemeClr val="accent2"/>
              </a:solidFill>
              <a:latin typeface="宋体" charset="-122"/>
              <a:cs typeface="Times New Roman" charset="0"/>
            </a:endParaRPr>
          </a:p>
          <a:p>
            <a:pPr algn="just"/>
            <a:r>
              <a:rPr lang="zh-CN" altLang="en-US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除上述仪器外</a:t>
            </a:r>
            <a:r>
              <a:rPr lang="en-US" altLang="zh-CN" sz="3300" b="1" dirty="0">
                <a:solidFill>
                  <a:srgbClr val="0000FF"/>
                </a:solidFill>
                <a:latin typeface="宋体" charset="-122"/>
              </a:rPr>
              <a:t>,</a:t>
            </a:r>
            <a:r>
              <a:rPr lang="zh-CN" altLang="en-US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还需要的仪器是</a:t>
            </a:r>
            <a:r>
              <a:rPr lang="en-US" altLang="zh-CN" sz="3300" b="1" dirty="0">
                <a:solidFill>
                  <a:srgbClr val="0000FF"/>
                </a:solidFill>
                <a:latin typeface="宋体" charset="-122"/>
                <a:cs typeface="Times New Roman" charset="0"/>
              </a:rPr>
              <a:t>:</a:t>
            </a:r>
            <a:r>
              <a:rPr lang="en-US" altLang="zh-CN" sz="3300" b="1" dirty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</a:t>
            </a:r>
            <a:r>
              <a:rPr lang="en-US" altLang="zh-CN" sz="3300" b="1" u="sng" dirty="0">
                <a:solidFill>
                  <a:srgbClr val="000000"/>
                </a:solidFill>
                <a:latin typeface="宋体" charset="-122"/>
                <a:cs typeface="Times New Roman" charset="0"/>
              </a:rPr>
              <a:t>              </a:t>
            </a:r>
            <a:r>
              <a:rPr lang="zh-CN" altLang="en-US" sz="3300" b="1" dirty="0" smtClean="0">
                <a:solidFill>
                  <a:srgbClr val="000000"/>
                </a:solidFill>
                <a:latin typeface="宋体" charset="-122"/>
                <a:cs typeface="Times New Roman" charset="0"/>
              </a:rPr>
              <a:t>。</a:t>
            </a:r>
            <a:r>
              <a:rPr lang="en-US" altLang="zh-CN" sz="3300" b="1" dirty="0" smtClean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      </a:t>
            </a:r>
            <a:r>
              <a:rPr lang="en-US" altLang="zh-CN" sz="3300" b="1" u="sng" dirty="0" smtClean="0">
                <a:solidFill>
                  <a:schemeClr val="accent2"/>
                </a:solidFill>
                <a:latin typeface="宋体" charset="-122"/>
                <a:cs typeface="Times New Roman" charset="0"/>
              </a:rPr>
              <a:t>   </a:t>
            </a:r>
            <a:endParaRPr lang="en-US" altLang="zh-CN" sz="3300" b="1" u="sng" dirty="0">
              <a:solidFill>
                <a:schemeClr val="accent2"/>
              </a:solidFill>
              <a:latin typeface="宋体" charset="-122"/>
              <a:cs typeface="Times New Roman" charset="0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734412" y="5590034"/>
            <a:ext cx="3193397" cy="61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0000"/>
                </a:solidFill>
                <a:latin typeface="宋体" charset="-122"/>
              </a:rPr>
              <a:t>坩埚钳、泥三角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645296" y="2560312"/>
            <a:ext cx="1768327" cy="72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宋体" charset="-122"/>
                <a:cs typeface="Times New Roman" charset="0"/>
              </a:rPr>
              <a:t>ABFGHJ</a:t>
            </a:r>
            <a:endParaRPr lang="zh-CN" altLang="en-US" sz="4000" b="1" dirty="0">
              <a:solidFill>
                <a:srgbClr val="FF0000"/>
              </a:solidFill>
              <a:latin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utoUpdateAnimBg="0"/>
      <p:bldP spid="9227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07518" y="2610432"/>
            <a:ext cx="4288286" cy="1323405"/>
          </a:xfrm>
          <a:prstGeom prst="rect">
            <a:avLst/>
          </a:prstGeom>
          <a:noFill/>
        </p:spPr>
        <p:txBody>
          <a:bodyPr wrap="none" lIns="91406" tIns="45703" rIns="91406" bIns="45703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prstClr val="white"/>
                </a:solidFill>
                <a:latin typeface="微软雅黑"/>
                <a:ea typeface="微软雅黑"/>
              </a:rPr>
              <a:t>练出高分</a:t>
            </a:r>
            <a:endParaRPr lang="zh-CN" altLang="en-US" sz="8000" b="1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558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02832" y="117428"/>
            <a:ext cx="11733225" cy="2131284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化工生产中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—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抽滤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减压过滤、吸滤</a:t>
            </a:r>
            <a:r>
              <a:rPr lang="en-US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zh-CN" sz="29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由于水流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或抽气泵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的作用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抽滤瓶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中气体的压强减小，使过滤速率加快。</a:t>
            </a:r>
            <a:endParaRPr lang="zh-CN" altLang="zh-CN" sz="29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6280" y="1917627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布氏漏斗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280" y="4503114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抽滤瓶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0830" y="2251513"/>
            <a:ext cx="6206976" cy="3055847"/>
            <a:chOff x="2710830" y="2251513"/>
            <a:chExt cx="6206976" cy="3055847"/>
          </a:xfrm>
        </p:grpSpPr>
        <p:pic>
          <p:nvPicPr>
            <p:cNvPr id="232450" name="Picture 2" descr="\\李笑影\e\人教版化学\HX712AB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830" y="2251513"/>
              <a:ext cx="6206976" cy="3055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接连接符 12"/>
            <p:cNvCxnSpPr/>
            <p:nvPr/>
          </p:nvCxnSpPr>
          <p:spPr>
            <a:xfrm flipH="1">
              <a:off x="7679382" y="4221882"/>
              <a:ext cx="144016" cy="23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95406" y="4228684"/>
              <a:ext cx="0" cy="28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967414" y="4221882"/>
              <a:ext cx="135632" cy="272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右箭头 18"/>
          <p:cNvSpPr/>
          <p:nvPr/>
        </p:nvSpPr>
        <p:spPr>
          <a:xfrm>
            <a:off x="8424018" y="3140338"/>
            <a:ext cx="864096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259089" y="2812004"/>
            <a:ext cx="1764553" cy="828363"/>
          </a:xfrm>
          <a:prstGeom prst="rect">
            <a:avLst/>
          </a:prstGeom>
        </p:spPr>
        <p:txBody>
          <a:bodyPr wrap="square" lIns="121854" tIns="60926" rIns="121854" bIns="60926">
            <a:spAutoFit/>
          </a:bodyPr>
          <a:lstStyle/>
          <a:p>
            <a:pPr algn="just">
              <a:lnSpc>
                <a:spcPts val="5500"/>
              </a:lnSpc>
              <a:tabLst>
                <a:tab pos="1890153" algn="l"/>
              </a:tabLst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抽气泵</a:t>
            </a:r>
            <a:endParaRPr lang="en-US" altLang="zh-CN" sz="2900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46734" y="6002919"/>
            <a:ext cx="687873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优点：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加快过滤速度，得到的沉淀较干燥</a:t>
            </a:r>
            <a:endParaRPr lang="zh-CN" altLang="en-US" sz="2900" dirty="0"/>
          </a:p>
        </p:txBody>
      </p:sp>
      <p:grpSp>
        <p:nvGrpSpPr>
          <p:cNvPr id="2" name="组合 1"/>
          <p:cNvGrpSpPr/>
          <p:nvPr/>
        </p:nvGrpSpPr>
        <p:grpSpPr>
          <a:xfrm>
            <a:off x="9695608" y="3595516"/>
            <a:ext cx="2494807" cy="3186851"/>
            <a:chOff x="9695606" y="3595514"/>
            <a:chExt cx="2494807" cy="3186851"/>
          </a:xfrm>
        </p:grpSpPr>
        <p:grpSp>
          <p:nvGrpSpPr>
            <p:cNvPr id="24" name="组合 23"/>
            <p:cNvGrpSpPr/>
            <p:nvPr/>
          </p:nvGrpSpPr>
          <p:grpSpPr>
            <a:xfrm>
              <a:off x="9695606" y="3595514"/>
              <a:ext cx="2160240" cy="3186851"/>
              <a:chOff x="9695606" y="3595514"/>
              <a:chExt cx="2160240" cy="3186851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5606" y="3696265"/>
                <a:ext cx="1895475" cy="3086100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0941446" y="35955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布氏漏斗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1157470" y="465393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抽气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023638" y="5446018"/>
              <a:ext cx="116677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抽滤瓶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>
          <a:xfrm>
            <a:off x="2350790" y="2665717"/>
            <a:ext cx="576064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255020" y="4653930"/>
            <a:ext cx="671835" cy="3296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 animBg="1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\\李笑影\e\人教版化学\HX7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132" y="383371"/>
            <a:ext cx="2245706" cy="28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17516" y="167346"/>
            <a:ext cx="9120619" cy="4778197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en-US" sz="29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结晶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适用条件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分离易溶性固体的溶质和溶剂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说明：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蒸发结晶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适用于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溶解度随温度变化不大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的物质；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  <a:p>
            <a:pPr marL="457142" indent="-45714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降温结晶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适用于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溶解度受温度变化影响较大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en-US" sz="2900" kern="100" dirty="0">
                <a:latin typeface="Times New Roman"/>
                <a:ea typeface="华文细黑"/>
                <a:cs typeface="Times New Roman"/>
              </a:rPr>
              <a:t>物质。</a:t>
            </a: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</a:t>
            </a:r>
          </a:p>
          <a:p>
            <a:pPr algn="just">
              <a:lnSpc>
                <a:spcPct val="150000"/>
              </a:lnSpc>
            </a:pP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在蒸发结晶中应注意：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玻璃棒的作用：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____________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9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当有大量晶体析出时，</a:t>
            </a:r>
            <a:r>
              <a:rPr lang="en-US" altLang="zh-CN" sz="2900" kern="100" dirty="0">
                <a:latin typeface="Times New Roman"/>
                <a:ea typeface="华文细黑"/>
                <a:cs typeface="Times New Roman"/>
              </a:rPr>
              <a:t>________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u="sng" kern="100" dirty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900" kern="100" dirty="0">
                <a:latin typeface="Times New Roman"/>
                <a:ea typeface="华文细黑"/>
                <a:cs typeface="Times New Roman"/>
              </a:rPr>
              <a:t>而不能直接蒸干。</a:t>
            </a:r>
            <a:endParaRPr lang="en-US" altLang="zh-CN" sz="2900" kern="100" dirty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22960" y="2812478"/>
            <a:ext cx="241597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搅拌，防止液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5353" y="3448347"/>
            <a:ext cx="315977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体局部过热而飞溅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9555" y="3448347"/>
            <a:ext cx="2044081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停止加热，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3736" y="4076098"/>
            <a:ext cx="241597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zh-CN" altLang="zh-CN" sz="29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利用余热蒸干</a:t>
            </a:r>
            <a:endParaRPr lang="zh-CN" altLang="en-US" sz="29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" y="6663995"/>
            <a:ext cx="12194932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06" tIns="45703" rIns="91406" bIns="45703"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7514" y="4797947"/>
            <a:ext cx="10687472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marL="457142" indent="-457142">
              <a:buFont typeface="Wingdings" panose="05000000000000000000" pitchFamily="2" charset="2"/>
              <a:buChar char="Ø"/>
            </a:pPr>
            <a:r>
              <a:rPr lang="zh-CN" altLang="en-US" sz="29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当结晶出来的产品不纯时，可多次操作，重复结晶进行提纯。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06976" y="5518028"/>
            <a:ext cx="3240359" cy="1054795"/>
            <a:chOff x="3482598" y="5471343"/>
            <a:chExt cx="3240360" cy="1054795"/>
          </a:xfrm>
        </p:grpSpPr>
        <p:sp>
          <p:nvSpPr>
            <p:cNvPr id="2" name="椭圆 1"/>
            <p:cNvSpPr/>
            <p:nvPr/>
          </p:nvSpPr>
          <p:spPr>
            <a:xfrm>
              <a:off x="3482598" y="5471343"/>
              <a:ext cx="3240360" cy="10547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82306" y="5598036"/>
              <a:ext cx="17235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重结晶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6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6574" y="82820"/>
            <a:ext cx="11411700" cy="210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pPr defTabSz="914282" font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2013</a:t>
            </a:r>
            <a:r>
              <a:rPr lang="zh-CN" altLang="en-US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年广一模）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以地下卤水（主要含NaCl，还有少量Ca</a:t>
            </a:r>
            <a:r>
              <a:rPr lang="zh-CN" altLang="zh-CN" sz="2900" b="1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2+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、Mg</a:t>
            </a:r>
            <a:r>
              <a:rPr lang="zh-CN" altLang="zh-CN" sz="2900" b="1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2+</a:t>
            </a:r>
            <a:r>
              <a:rPr lang="zh-CN" altLang="zh-CN" sz="29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）为主要原料生产亚硫酸钠的新工艺如下，同时能得到用作化肥的副产品氯化铵。</a:t>
            </a:r>
          </a:p>
        </p:txBody>
      </p:sp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" name="Rectangle 105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9406" name="图片 22940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2205658"/>
            <a:ext cx="1133257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2461912"/>
            <a:ext cx="11821120" cy="1200294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）“除杂”时，先加入适量石灰乳过滤除去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，再通入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并用少量氨水调节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过滤除去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，“废渣”的主要成分为 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</a:t>
            </a:r>
            <a:r>
              <a:rPr lang="zh-CN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-230813"/>
            <a:ext cx="184662" cy="46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6" tIns="45703" rIns="91406" bIns="45703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41496" y="3285780"/>
            <a:ext cx="6912768" cy="3831449"/>
            <a:chOff x="-169490" y="3645818"/>
            <a:chExt cx="5904656" cy="3366009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9058891"/>
                </p:ext>
              </p:extLst>
            </p:nvPr>
          </p:nvGraphicFramePr>
          <p:xfrm>
            <a:off x="-169490" y="3645818"/>
            <a:ext cx="4799062" cy="3366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9" r:id="rId3" imgW="4389120" imgH="3073603" progId="Origin50.Graph">
                    <p:embed/>
                  </p:oleObj>
                </mc:Choice>
                <mc:Fallback>
                  <p:oleObj r:id="rId3" imgW="4389120" imgH="3073603" progId="Origin50.Graph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9490" y="3645818"/>
                          <a:ext cx="4799062" cy="336600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776031" y="4149874"/>
              <a:ext cx="1959135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747970" y="4711424"/>
              <a:ext cx="1743111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NH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747971" y="5244508"/>
              <a:ext cx="103665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NaCl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3747971" y="5763078"/>
              <a:ext cx="1584176" cy="432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defTabSz="91428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NaHCO</a:t>
              </a:r>
              <a:r>
                <a:rPr kumimoji="0" lang="en-US" altLang="zh-CN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3</a:t>
              </a:r>
              <a:endParaRPr lang="zh-CN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" t="6076" r="1774" b="4513"/>
          <a:stretch/>
        </p:blipFill>
        <p:spPr>
          <a:xfrm>
            <a:off x="694607" y="32654"/>
            <a:ext cx="10858765" cy="24783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21686" y="4581922"/>
            <a:ext cx="6650185" cy="175429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）在“滤液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中加入盐酸的目的是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。“滤渣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的化学式为</a:t>
            </a:r>
            <a:r>
              <a:rPr lang="zh-CN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860792" y="2978583"/>
            <a:ext cx="1668978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Mg(OH)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28909" y="2978583"/>
            <a:ext cx="132112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70268" y="4520735"/>
            <a:ext cx="160966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NaHCO</a:t>
            </a:r>
            <a:r>
              <a:rPr lang="en-US" altLang="zh-CN" sz="29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28908" y="5662043"/>
            <a:ext cx="1011747" cy="538575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r>
              <a:rPr lang="en-US" altLang="zh-CN" sz="2900" b="1" kern="100" dirty="0" err="1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NaCl</a:t>
            </a:r>
            <a:endParaRPr lang="zh-CN" altLang="en-US" sz="29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18278" y="5159375"/>
            <a:ext cx="2091477" cy="830962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将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5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8E163E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3420</Words>
  <Application>Microsoft Office PowerPoint</Application>
  <PresentationFormat>自定义</PresentationFormat>
  <Paragraphs>578</Paragraphs>
  <Slides>58</Slides>
  <Notes>3</Notes>
  <HiddenSlides>5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6_Office 主题</vt:lpstr>
      <vt:lpstr>古瓶荷花</vt:lpstr>
      <vt:lpstr>1_古瓶荷花</vt:lpstr>
      <vt:lpstr>Origin50.Graph</vt:lpstr>
      <vt:lpstr>文档</vt:lpstr>
      <vt:lpstr>位图图像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【实验原理】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1100</cp:revision>
  <dcterms:created xsi:type="dcterms:W3CDTF">2014-11-27T01:03:08Z</dcterms:created>
  <dcterms:modified xsi:type="dcterms:W3CDTF">2016-05-19T01:14:01Z</dcterms:modified>
</cp:coreProperties>
</file>